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charts/chart1.xml" ContentType="application/vnd.openxmlformats-officedocument.drawingml.chart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kWh Avant</c:v>
                </c:pt>
              </c:strCache>
            </c:strRef>
          </c:tx>
          <c:spPr>
            <a:solidFill>
              <a:srgbClr val="6B7280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Sheet1!$A$2:$A$25</c:f>
              <c:multiLvlStrCache>
                <c:ptCount val="24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  <c:pt idx="13">
                    <c:v>13h</c:v>
                  </c:pt>
                  <c:pt idx="14">
                    <c:v>14h</c:v>
                  </c:pt>
                  <c:pt idx="15">
                    <c:v>15h</c:v>
                  </c:pt>
                  <c:pt idx="16">
                    <c:v>16h</c:v>
                  </c:pt>
                  <c:pt idx="17">
                    <c:v>17h</c:v>
                  </c:pt>
                  <c:pt idx="18">
                    <c:v>18h</c:v>
                  </c:pt>
                  <c:pt idx="19">
                    <c:v>19h</c:v>
                  </c:pt>
                  <c:pt idx="20">
                    <c:v>20h</c:v>
                  </c:pt>
                  <c:pt idx="21">
                    <c:v>21h</c:v>
                  </c:pt>
                  <c:pt idx="22">
                    <c:v>22h</c:v>
                  </c:pt>
                  <c:pt idx="23">
                    <c:v>23h</c:v>
                  </c:pt>
                </c:lvl>
              </c:multiLvlStrCache>
            </c:multiLvlStrRef>
          </c:cat>
          <c:val>
            <c:numRef>
              <c:f>Sheet1!$B$2:$B$25</c:f>
              <c:numCache>
                <c:formatCode>General</c:formatCode>
                <c:ptCount val="24"/>
                <c:pt idx="0">
                  <c:v>627.8536712328774</c:v>
                </c:pt>
                <c:pt idx="1">
                  <c:v>627.8536712328774</c:v>
                </c:pt>
                <c:pt idx="2">
                  <c:v>627.8536712328774</c:v>
                </c:pt>
                <c:pt idx="3">
                  <c:v>627.8536712328774</c:v>
                </c:pt>
                <c:pt idx="4">
                  <c:v>627.8536712328774</c:v>
                </c:pt>
                <c:pt idx="5">
                  <c:v>627.8536712328774</c:v>
                </c:pt>
                <c:pt idx="6">
                  <c:v>627.8536712328774</c:v>
                </c:pt>
                <c:pt idx="7">
                  <c:v>627.8536712328774</c:v>
                </c:pt>
                <c:pt idx="8">
                  <c:v>627.8536712328774</c:v>
                </c:pt>
                <c:pt idx="9">
                  <c:v>627.8536712328774</c:v>
                </c:pt>
                <c:pt idx="10">
                  <c:v>627.8536712328774</c:v>
                </c:pt>
                <c:pt idx="11">
                  <c:v>627.8536712328774</c:v>
                </c:pt>
                <c:pt idx="12">
                  <c:v>627.8536712328774</c:v>
                </c:pt>
                <c:pt idx="13">
                  <c:v>627.8536712328774</c:v>
                </c:pt>
                <c:pt idx="14">
                  <c:v>627.8536712328774</c:v>
                </c:pt>
                <c:pt idx="15">
                  <c:v>627.8536712328774</c:v>
                </c:pt>
                <c:pt idx="16">
                  <c:v>627.8536712328774</c:v>
                </c:pt>
                <c:pt idx="17">
                  <c:v>627.8536712328774</c:v>
                </c:pt>
                <c:pt idx="18">
                  <c:v>627.8536712328774</c:v>
                </c:pt>
                <c:pt idx="19">
                  <c:v>627.8536712328774</c:v>
                </c:pt>
                <c:pt idx="20">
                  <c:v>627.8536712328774</c:v>
                </c:pt>
                <c:pt idx="21">
                  <c:v>627.8536712328774</c:v>
                </c:pt>
                <c:pt idx="22">
                  <c:v>627.8536712328774</c:v>
                </c:pt>
                <c:pt idx="23">
                  <c:v>627.8536712328774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kWh Après</c:v>
                </c:pt>
              </c:strCache>
            </c:strRef>
          </c:tx>
          <c:spPr>
            <a:solidFill>
              <a:srgbClr val="003DA6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Sheet1!$A$2:$A$25</c:f>
              <c:multiLvlStrCache>
                <c:ptCount val="24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  <c:pt idx="13">
                    <c:v>13h</c:v>
                  </c:pt>
                  <c:pt idx="14">
                    <c:v>14h</c:v>
                  </c:pt>
                  <c:pt idx="15">
                    <c:v>15h</c:v>
                  </c:pt>
                  <c:pt idx="16">
                    <c:v>16h</c:v>
                  </c:pt>
                  <c:pt idx="17">
                    <c:v>17h</c:v>
                  </c:pt>
                  <c:pt idx="18">
                    <c:v>18h</c:v>
                  </c:pt>
                  <c:pt idx="19">
                    <c:v>19h</c:v>
                  </c:pt>
                  <c:pt idx="20">
                    <c:v>20h</c:v>
                  </c:pt>
                  <c:pt idx="21">
                    <c:v>21h</c:v>
                  </c:pt>
                  <c:pt idx="22">
                    <c:v>22h</c:v>
                  </c:pt>
                  <c:pt idx="23">
                    <c:v>23h</c:v>
                  </c:pt>
                </c:lvl>
              </c:multiLvlStrCache>
            </c:multiLvlStrRef>
          </c:cat>
          <c:val>
            <c:numRef>
              <c:f>Sheet1!$C$2:$C$25</c:f>
              <c:numCache>
                <c:formatCode>General</c:formatCode>
                <c:ptCount val="24"/>
                <c:pt idx="0">
                  <c:v>627.8536712328774</c:v>
                </c:pt>
                <c:pt idx="1">
                  <c:v>627.8536712328774</c:v>
                </c:pt>
                <c:pt idx="2">
                  <c:v>627.8536712328774</c:v>
                </c:pt>
                <c:pt idx="3">
                  <c:v>627.8536712328774</c:v>
                </c:pt>
                <c:pt idx="4">
                  <c:v>627.8536712328774</c:v>
                </c:pt>
                <c:pt idx="5">
                  <c:v>626.5067118911957</c:v>
                </c:pt>
                <c:pt idx="6">
                  <c:v>619.0718914910894</c:v>
                </c:pt>
                <c:pt idx="7">
                  <c:v>583.2927721025723</c:v>
                </c:pt>
                <c:pt idx="8">
                  <c:v>452.1453940559229</c:v>
                </c:pt>
                <c:pt idx="9">
                  <c:v>91.20926002140915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91.20926002140915</c:v>
                </c:pt>
                <c:pt idx="18">
                  <c:v>452.1453940559229</c:v>
                </c:pt>
                <c:pt idx="19">
                  <c:v>583.2927721025723</c:v>
                </c:pt>
                <c:pt idx="20">
                  <c:v>619.0718914910894</c:v>
                </c:pt>
                <c:pt idx="21">
                  <c:v>627.8536712328774</c:v>
                </c:pt>
                <c:pt idx="22">
                  <c:v>627.8536712328774</c:v>
                </c:pt>
                <c:pt idx="23">
                  <c:v>627.8536712328774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50"/>
        <c:overlap val="0"/>
        <c:axId val="2094734554"/>
        <c:axId val="2094734553"/>
        <c:axId val="2094734556"/>
      </c:barChart>
      <c:lineChart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kW Avant</c:v>
                </c:pt>
              </c:strCache>
            </c:strRef>
          </c:tx>
          <c:spPr>
            <a:solidFill>
              <a:srgbClr val="6B7280"/>
            </a:solidFill>
            <a:ln w="25400" cap="flat">
              <a:solidFill>
                <a:srgbClr val="6B7280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6B7280"/>
              </a:solidFill>
              <a:ln w="9525" cap="flat">
                <a:solidFill>
                  <a:srgbClr val="6B7280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Sheet1!$A$2:$A$25</c:f>
              <c:multiLvlStrCache>
                <c:ptCount val="24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  <c:pt idx="13">
                    <c:v>13h</c:v>
                  </c:pt>
                  <c:pt idx="14">
                    <c:v>14h</c:v>
                  </c:pt>
                  <c:pt idx="15">
                    <c:v>15h</c:v>
                  </c:pt>
                  <c:pt idx="16">
                    <c:v>16h</c:v>
                  </c:pt>
                  <c:pt idx="17">
                    <c:v>17h</c:v>
                  </c:pt>
                  <c:pt idx="18">
                    <c:v>18h</c:v>
                  </c:pt>
                  <c:pt idx="19">
                    <c:v>19h</c:v>
                  </c:pt>
                  <c:pt idx="20">
                    <c:v>20h</c:v>
                  </c:pt>
                  <c:pt idx="21">
                    <c:v>21h</c:v>
                  </c:pt>
                  <c:pt idx="22">
                    <c:v>22h</c:v>
                  </c:pt>
                  <c:pt idx="23">
                    <c:v>23h</c:v>
                  </c:pt>
                </c:lvl>
              </c:multiLvlStrCache>
            </c:multiLvl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637.0056712328743</c:v>
                </c:pt>
                <c:pt idx="1">
                  <c:v>637.0056712328743</c:v>
                </c:pt>
                <c:pt idx="2">
                  <c:v>637.0056712328743</c:v>
                </c:pt>
                <c:pt idx="3">
                  <c:v>637.0056712328743</c:v>
                </c:pt>
                <c:pt idx="4">
                  <c:v>637.0056712328743</c:v>
                </c:pt>
                <c:pt idx="5">
                  <c:v>637.0056712328743</c:v>
                </c:pt>
                <c:pt idx="6">
                  <c:v>637.0056712328743</c:v>
                </c:pt>
                <c:pt idx="7">
                  <c:v>637.0056712328743</c:v>
                </c:pt>
                <c:pt idx="8">
                  <c:v>637.0056712328743</c:v>
                </c:pt>
                <c:pt idx="9">
                  <c:v>637.0056712328743</c:v>
                </c:pt>
                <c:pt idx="10">
                  <c:v>637.0056712328743</c:v>
                </c:pt>
                <c:pt idx="11">
                  <c:v>637.0056712328743</c:v>
                </c:pt>
                <c:pt idx="12">
                  <c:v>637.0056712328743</c:v>
                </c:pt>
                <c:pt idx="13">
                  <c:v>637.0056712328743</c:v>
                </c:pt>
                <c:pt idx="14">
                  <c:v>637.0056712328743</c:v>
                </c:pt>
                <c:pt idx="15">
                  <c:v>637.0056712328743</c:v>
                </c:pt>
                <c:pt idx="16">
                  <c:v>637.0056712328743</c:v>
                </c:pt>
                <c:pt idx="17">
                  <c:v>637.0056712328743</c:v>
                </c:pt>
                <c:pt idx="18">
                  <c:v>637.0056712328743</c:v>
                </c:pt>
                <c:pt idx="19">
                  <c:v>637.0056712328743</c:v>
                </c:pt>
                <c:pt idx="20">
                  <c:v>637.0056712328743</c:v>
                </c:pt>
                <c:pt idx="21">
                  <c:v>637.0056712328743</c:v>
                </c:pt>
                <c:pt idx="22">
                  <c:v>637.0056712328743</c:v>
                </c:pt>
                <c:pt idx="23">
                  <c:v>637.0056712328743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kW Après</c:v>
                </c:pt>
              </c:strCache>
            </c:strRef>
          </c:tx>
          <c:spPr>
            <a:solidFill>
              <a:srgbClr val="003DA6"/>
            </a:solidFill>
            <a:ln w="25400" cap="flat">
              <a:solidFill>
                <a:srgbClr val="003DA6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FFB005"/>
              </a:solidFill>
              <a:ln w="9525" cap="flat">
                <a:solidFill>
                  <a:srgbClr val="003DA6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Sheet1!$A$2:$A$25</c:f>
              <c:multiLvlStrCache>
                <c:ptCount val="24"/>
                <c:lvl>
                  <c:pt idx="0">
                    <c:v>0h</c:v>
                  </c:pt>
                  <c:pt idx="1">
                    <c:v>1h</c:v>
                  </c:pt>
                  <c:pt idx="2">
                    <c:v>2h</c:v>
                  </c:pt>
                  <c:pt idx="3">
                    <c:v>3h</c:v>
                  </c:pt>
                  <c:pt idx="4">
                    <c:v>4h</c:v>
                  </c:pt>
                  <c:pt idx="5">
                    <c:v>5h</c:v>
                  </c:pt>
                  <c:pt idx="6">
                    <c:v>6h</c:v>
                  </c:pt>
                  <c:pt idx="7">
                    <c:v>7h</c:v>
                  </c:pt>
                  <c:pt idx="8">
                    <c:v>8h</c:v>
                  </c:pt>
                  <c:pt idx="9">
                    <c:v>9h</c:v>
                  </c:pt>
                  <c:pt idx="10">
                    <c:v>10h</c:v>
                  </c:pt>
                  <c:pt idx="11">
                    <c:v>11h</c:v>
                  </c:pt>
                  <c:pt idx="12">
                    <c:v>12h</c:v>
                  </c:pt>
                  <c:pt idx="13">
                    <c:v>13h</c:v>
                  </c:pt>
                  <c:pt idx="14">
                    <c:v>14h</c:v>
                  </c:pt>
                  <c:pt idx="15">
                    <c:v>15h</c:v>
                  </c:pt>
                  <c:pt idx="16">
                    <c:v>16h</c:v>
                  </c:pt>
                  <c:pt idx="17">
                    <c:v>17h</c:v>
                  </c:pt>
                  <c:pt idx="18">
                    <c:v>18h</c:v>
                  </c:pt>
                  <c:pt idx="19">
                    <c:v>19h</c:v>
                  </c:pt>
                  <c:pt idx="20">
                    <c:v>20h</c:v>
                  </c:pt>
                  <c:pt idx="21">
                    <c:v>21h</c:v>
                  </c:pt>
                  <c:pt idx="22">
                    <c:v>22h</c:v>
                  </c:pt>
                  <c:pt idx="23">
                    <c:v>23h</c:v>
                  </c:pt>
                </c:lvl>
              </c:multiLvlStrCache>
            </c:multiLvlStrRef>
          </c:cat>
          <c:val>
            <c:numRef>
              <c:f>Sheet1!$E$2:$E$25</c:f>
              <c:numCache>
                <c:formatCode>General</c:formatCode>
                <c:ptCount val="24"/>
                <c:pt idx="0">
                  <c:v>637.0056712328743</c:v>
                </c:pt>
                <c:pt idx="1">
                  <c:v>637.0056712328743</c:v>
                </c:pt>
                <c:pt idx="2">
                  <c:v>637.0056712328743</c:v>
                </c:pt>
                <c:pt idx="3">
                  <c:v>637.0056712328743</c:v>
                </c:pt>
                <c:pt idx="4">
                  <c:v>637.0056712328743</c:v>
                </c:pt>
                <c:pt idx="5">
                  <c:v>635.6587118911934</c:v>
                </c:pt>
                <c:pt idx="6">
                  <c:v>628.223891491086</c:v>
                </c:pt>
                <c:pt idx="7">
                  <c:v>592.4447721025683</c:v>
                </c:pt>
                <c:pt idx="8">
                  <c:v>461.29739405592187</c:v>
                </c:pt>
                <c:pt idx="9">
                  <c:v>100.36126002140861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100.36126002140861</c:v>
                </c:pt>
                <c:pt idx="18">
                  <c:v>461.29739405592187</c:v>
                </c:pt>
                <c:pt idx="19">
                  <c:v>592.4447721025683</c:v>
                </c:pt>
                <c:pt idx="20">
                  <c:v>628.223891491086</c:v>
                </c:pt>
                <c:pt idx="21">
                  <c:v>637.0056712328743</c:v>
                </c:pt>
                <c:pt idx="22">
                  <c:v>637.0056712328743</c:v>
                </c:pt>
                <c:pt idx="23">
                  <c:v>637.0056712328743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3"/>
        <c:axId val="2094734556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7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txPr>
        <a:bodyPr/>
        <a:lstStyle/>
        <a:p>
          <a:pPr>
            <a:defRPr sz="800">      </a:defRPr>
          </a:pPr>
          <a:endParaRPr lang="en-US"/>
        </a:p>
      </c:txPr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png>
</file>

<file path=ppt/media/image-1002-1.png>
</file>

<file path=ppt/media/image-1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WHMAI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502920"/>
            <a:ext cx="1371600" cy="4572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7315200" y="137160"/>
            <a:ext cx="1371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FFFFFF"/>
                </a:solidFill>
              </a:rPr>
              <a:t>2026-02-17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274320" y="4846320"/>
            <a:ext cx="85953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666666"/>
                </a:solidFill>
              </a:rPr>
              <a:t>Document confidentiel | kWh Québec</a:t>
            </a:r>
            <a:endParaRPr lang="en-US" sz="8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" y="45720"/>
            <a:ext cx="1645920" cy="4572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hyperlink" Target="https://kwh.quebec/analyse-detaillee" TargetMode="External"/><Relationship Id="rId2" Type="http://schemas.openxmlformats.org/officeDocument/2006/relationships/hyperlink" Target="https://kwh.quebec/blog/telecharger-donnees-espace-client-hydro-quebec" TargetMode="External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003DA6"/>
                </a:solidFill>
              </a:rPr>
              <a:t>PROPOSITION SOLAIRE + STOCKAGE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457200" y="1417320"/>
            <a:ext cx="2743200" cy="73152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16459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333333"/>
                </a:solidFill>
              </a:rPr>
              <a:t>Centre de Distribution Terrebonne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457200" y="210312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666666"/>
                </a:solidFill>
              </a:rPr>
              <a:t>1055 Boulevard de la Pinière, Terrebonne, Québec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57200" y="246888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Metro inc.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283464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i="1" dirty="0">
                <a:solidFill>
                  <a:srgbClr val="666666"/>
                </a:solidFill>
              </a:rPr>
              <a:t>Votre bâtiment pourrait vous faire économiser 65 230 $ par année</a:t>
            </a:r>
            <a:endParaRPr lang="en-US" sz="10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645920"/>
            <a:ext cx="4114800" cy="25603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HYPOTHESES ET EXCLUSIONS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280160"/>
          <a:ext cx="5029200" cy="914400"/>
        </p:xfrm>
        <a:graphic>
          <a:graphicData uri="http://schemas.openxmlformats.org/drawingml/2006/table">
            <a:tbl>
              <a:tblPr/>
              <a:tblGrid>
                <a:gridCol w="3200400"/>
                <a:gridCol w="1828800"/>
              </a:tblGrid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Hypothese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Valeur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Escalade prix électricité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3.5%/an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Dégradation panneaux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0.4%/an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Ratio DC:AC (ILR)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1.40–1.47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Durée de vie système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25 ans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Programme Hydro-Québec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Autoproduction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Autoconsommation estimée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~90%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Taux d'actualisation (WACC)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7%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O&amp;M solaire (% CAPEX)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1.0%/an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O&amp;M stockage (% CAPEX)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0.5%/an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⚠️ Source consommation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Données synthétiques (estimation)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 anchor="ctr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Text 2"/>
          <p:cNvSpPr/>
          <p:nvPr/>
        </p:nvSpPr>
        <p:spPr>
          <a:xfrm>
            <a:off x="5943600" y="1280160"/>
            <a:ext cx="2743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DC2626"/>
                </a:solidFill>
              </a:rPr>
              <a:t>EXCLUSIONS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5943600" y="169164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x  Travaux de toiture préalables (si requis)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5943600" y="201168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x  Mise à niveau électrique (si requis)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5943600" y="233172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x  Permis municipaux (variables selon localité)</a:t>
            </a:r>
            <a:endParaRPr lang="en-US" sz="900" dirty="0"/>
          </a:p>
        </p:txBody>
      </p:sp>
      <p:sp>
        <p:nvSpPr>
          <p:cNvPr id="9" name="Text 6"/>
          <p:cNvSpPr/>
          <p:nvPr/>
        </p:nvSpPr>
        <p:spPr>
          <a:xfrm>
            <a:off x="5943600" y="265176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x  Modifications structurales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5943600" y="297180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x  Frais d'interconnexion avec Hydro-Québec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ÉQUIPEMENT ET GARANTIES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554480"/>
          <a:ext cx="8229600" cy="914400"/>
        </p:xfrm>
        <a:graphic>
          <a:graphicData uri="http://schemas.openxmlformats.org/drawingml/2006/table">
            <a:tbl>
              <a:tblPr/>
              <a:tblGrid>
                <a:gridCol w="2286000"/>
                <a:gridCol w="2743200"/>
                <a:gridCol w="1371600"/>
                <a:gridCol w="1828800"/>
              </a:tblGrid>
              <a:tr h="3200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Composant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DA6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Spécification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DA6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Poids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DA6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Garantie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DA6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Panneaux Jinko Solar N-type TOPCon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JKM-625N-66HL4M-BDV 625 Wc bifacial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32.6 kg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30 ans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Onduleurs Kaco Blueplanet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Blueplanet 375 TL3 — 375 kWac triphasé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120 kg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10 ans (ext. 15 ans)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Structure de montage KB Racking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Système ballasté toit plat EcoFoot2+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—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25 ans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Main d'œuvre certifiée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Entrepreneur licencié RBQ 1.3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—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003DA6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10 ans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347472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666666"/>
                </a:solidFill>
              </a:rPr>
              <a:t>Équipement indicatif — marques et modèles finaux confirmés dans la soumission forfaitaire</a:t>
            </a:r>
            <a:endParaRPr lang="en-US" sz="800" dirty="0"/>
          </a:p>
        </p:txBody>
      </p:sp>
      <p:sp>
        <p:nvSpPr>
          <p:cNvPr id="6" name="Shape 3"/>
          <p:cNvSpPr/>
          <p:nvPr/>
        </p:nvSpPr>
        <p:spPr>
          <a:xfrm>
            <a:off x="457200" y="3840480"/>
            <a:ext cx="8229600" cy="1371600"/>
          </a:xfrm>
          <a:prstGeom prst="rect">
            <a:avLst>
              <a:gd name="adj" fmla="val 6667"/>
            </a:avLst>
          </a:prstGeom>
          <a:solidFill>
            <a:srgbClr val="E0E0E0"/>
          </a:solidFill>
          <a:ln/>
        </p:spPr>
      </p:sp>
      <p:sp>
        <p:nvSpPr>
          <p:cNvPr id="7" name="Text 4"/>
          <p:cNvSpPr/>
          <p:nvPr/>
        </p:nvSpPr>
        <p:spPr>
          <a:xfrm>
            <a:off x="640080" y="3931920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3DA6"/>
                </a:solidFill>
              </a:rPr>
              <a:t>DONNÉES STRUCTURELLES POUR ÉVALUATION DE TOITURE</a:t>
            </a:r>
            <a:endParaRPr lang="en-US" sz="1100" dirty="0"/>
          </a:p>
        </p:txBody>
      </p:sp>
      <p:graphicFrame>
        <p:nvGraphicFramePr>
          <p:cNvPr id="23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40080" y="4297680"/>
          <a:ext cx="7863840" cy="914400"/>
        </p:xfrm>
        <a:graphic>
          <a:graphicData uri="http://schemas.openxmlformats.org/drawingml/2006/table">
            <a:tbl>
              <a:tblPr/>
              <a:tblGrid>
                <a:gridCol w="2743200"/>
                <a:gridCol w="1188720"/>
                <a:gridCol w="2743200"/>
                <a:gridCol w="1188720"/>
              </a:tblGrid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b="1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Charge totale du système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FFB005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16.5 kg/m²  /  3.4 lb/p²</a:t>
                      </a:r>
                      <a:endParaRPr lang="en-US" sz="11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800" i="1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Détail</a:t>
                      </a:r>
                      <a:endParaRPr lang="en-US" sz="8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800" dirty="0">
                          <a:solidFill>
                            <a:srgbClr val="333333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Panneaux 12 kg/m² + Structure 4.5 kg/m²</a:t>
                      </a:r>
                      <a:endParaRPr lang="en-US" sz="8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 5"/>
          <p:cNvSpPr/>
          <p:nvPr/>
        </p:nvSpPr>
        <p:spPr>
          <a:xfrm>
            <a:off x="640080" y="4617720"/>
            <a:ext cx="7863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Conçu pour charges de vent selon NBCC 2020 | Compatible avec charges de neige typiques au Québec (&gt; 3.5 kPa)</a:t>
            </a:r>
            <a:endParaRPr lang="en-US" sz="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ÉCHÉANCIER TYPE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Shape 2"/>
          <p:cNvSpPr/>
          <p:nvPr/>
        </p:nvSpPr>
        <p:spPr>
          <a:xfrm>
            <a:off x="457200" y="1828800"/>
            <a:ext cx="1371600" cy="1188720"/>
          </a:xfrm>
          <a:prstGeom prst="rect">
            <a:avLst/>
          </a:prstGeom>
          <a:solidFill>
            <a:srgbClr val="CCD8ED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920240"/>
            <a:ext cx="1371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1F2937"/>
                </a:solidFill>
              </a:rPr>
              <a:t>Analyse rapide du potentiel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57200" y="246888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F2937"/>
                </a:solidFill>
              </a:rPr>
              <a:t>Quelques minutes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1828800" y="2194560"/>
            <a:ext cx="182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B005"/>
                </a:solidFill>
              </a:rPr>
              <a:t>▶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2103120" y="1828800"/>
            <a:ext cx="1371600" cy="1188720"/>
          </a:xfrm>
          <a:prstGeom prst="rect">
            <a:avLst/>
          </a:prstGeom>
          <a:solidFill>
            <a:srgbClr val="99B1DB"/>
          </a:solidFill>
          <a:ln/>
        </p:spPr>
      </p:sp>
      <p:sp>
        <p:nvSpPr>
          <p:cNvPr id="9" name="Text 7"/>
          <p:cNvSpPr/>
          <p:nvPr/>
        </p:nvSpPr>
        <p:spPr>
          <a:xfrm>
            <a:off x="2103120" y="1920240"/>
            <a:ext cx="1371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1F2937"/>
                </a:solidFill>
              </a:rPr>
              <a:t>Validation économique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2103120" y="246888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F2937"/>
                </a:solidFill>
              </a:rPr>
              <a:t>7 jours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3474720" y="2194560"/>
            <a:ext cx="182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B005"/>
                </a:solidFill>
              </a:rPr>
              <a:t>▶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3749040" y="1828800"/>
            <a:ext cx="1371600" cy="1188720"/>
          </a:xfrm>
          <a:prstGeom prst="rect">
            <a:avLst/>
          </a:prstGeom>
          <a:solidFill>
            <a:srgbClr val="668BCA"/>
          </a:solidFill>
          <a:ln/>
        </p:spPr>
      </p:sp>
      <p:sp>
        <p:nvSpPr>
          <p:cNvPr id="13" name="Text 11"/>
          <p:cNvSpPr/>
          <p:nvPr/>
        </p:nvSpPr>
        <p:spPr>
          <a:xfrm>
            <a:off x="3749040" y="1920240"/>
            <a:ext cx="1371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Validation technique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3749040" y="246888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</a:rPr>
              <a:t>2-3 semaines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5120640" y="2194560"/>
            <a:ext cx="182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B005"/>
                </a:solidFill>
              </a:rPr>
              <a:t>▶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5394960" y="1828800"/>
            <a:ext cx="1371600" cy="1188720"/>
          </a:xfrm>
          <a:prstGeom prst="rect">
            <a:avLst/>
          </a:prstGeom>
          <a:solidFill>
            <a:srgbClr val="3364B8"/>
          </a:solidFill>
          <a:ln/>
        </p:spPr>
      </p:sp>
      <p:sp>
        <p:nvSpPr>
          <p:cNvPr id="17" name="Text 15"/>
          <p:cNvSpPr/>
          <p:nvPr/>
        </p:nvSpPr>
        <p:spPr>
          <a:xfrm>
            <a:off x="5394960" y="1920240"/>
            <a:ext cx="1371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Ingénierie, plans &amp; devis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5394960" y="246888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</a:rPr>
              <a:t>4-8 semaines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6766560" y="2194560"/>
            <a:ext cx="182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B005"/>
                </a:solidFill>
              </a:rPr>
              <a:t>▶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040880" y="1828800"/>
            <a:ext cx="1371600" cy="118872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21" name="Text 19"/>
          <p:cNvSpPr/>
          <p:nvPr/>
        </p:nvSpPr>
        <p:spPr>
          <a:xfrm>
            <a:off x="7040880" y="1920240"/>
            <a:ext cx="1371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Permis &amp; installation clé en main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7040880" y="2468880"/>
            <a:ext cx="1371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</a:rPr>
              <a:t>10-18 semaines</a:t>
            </a:r>
            <a:endParaRPr lang="en-US" sz="1000" dirty="0"/>
          </a:p>
        </p:txBody>
      </p:sp>
      <p:sp>
        <p:nvSpPr>
          <p:cNvPr id="23" name="Text 21"/>
          <p:cNvSpPr/>
          <p:nvPr/>
        </p:nvSpPr>
        <p:spPr>
          <a:xfrm>
            <a:off x="457200" y="329184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Délais sujets à approbation Hydro-Québec et conditions météorologiques</a:t>
            </a:r>
            <a:endParaRPr lang="en-US" sz="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PASSONS À L'ACTION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105156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i="1" dirty="0">
                <a:solidFill>
                  <a:srgbClr val="666666"/>
                </a:solidFill>
              </a:rPr>
              <a:t>Les incitatifs actuels couvrent jusqu'à 60% de votre projet — ces programmes peuvent changer à tout moment.</a:t>
            </a:r>
            <a:endParaRPr lang="en-US" sz="900" dirty="0"/>
          </a:p>
        </p:txBody>
      </p:sp>
      <p:sp>
        <p:nvSpPr>
          <p:cNvPr id="5" name="Shape 3"/>
          <p:cNvSpPr/>
          <p:nvPr/>
        </p:nvSpPr>
        <p:spPr>
          <a:xfrm>
            <a:off x="274320" y="1280160"/>
            <a:ext cx="2834640" cy="41148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6" name="Text 4"/>
          <p:cNvSpPr/>
          <p:nvPr/>
        </p:nvSpPr>
        <p:spPr>
          <a:xfrm>
            <a:off x="274320" y="1325880"/>
            <a:ext cx="2834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Le Design Fee couvre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365760" y="178308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✓  Visite technique sur site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65760" y="210312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✓  Validation toiture et structure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365760" y="242316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✓  Évaluation salle électrique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365760" y="274320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✓  Layout préliminaire et confirmation de faisabilité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3200400" y="1280160"/>
            <a:ext cx="2834640" cy="41148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12" name="Text 10"/>
          <p:cNvSpPr/>
          <p:nvPr/>
        </p:nvSpPr>
        <p:spPr>
          <a:xfrm>
            <a:off x="3200400" y="1325880"/>
            <a:ext cx="2834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333333"/>
                </a:solidFill>
              </a:rPr>
              <a:t>Le client fournit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291840" y="178308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□  Factures Hydro-Québec (12-24 mois)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3291840" y="210312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□  Informations toiture (âge, état)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3291840" y="242316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□  Schéma unifilaire (si disponible)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291840" y="274320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□  Confirmation propriété / bail</a:t>
            </a:r>
            <a:endParaRPr lang="en-US" sz="900" dirty="0"/>
          </a:p>
        </p:txBody>
      </p:sp>
      <p:sp>
        <p:nvSpPr>
          <p:cNvPr id="17" name="Shape 15"/>
          <p:cNvSpPr/>
          <p:nvPr/>
        </p:nvSpPr>
        <p:spPr>
          <a:xfrm>
            <a:off x="6126480" y="1280160"/>
            <a:ext cx="2834640" cy="411480"/>
          </a:xfrm>
          <a:prstGeom prst="rect">
            <a:avLst/>
          </a:prstGeom>
          <a:solidFill>
            <a:srgbClr val="16A34A"/>
          </a:solidFill>
          <a:ln/>
        </p:spPr>
      </p:sp>
      <p:sp>
        <p:nvSpPr>
          <p:cNvPr id="18" name="Text 16"/>
          <p:cNvSpPr/>
          <p:nvPr/>
        </p:nvSpPr>
        <p:spPr>
          <a:xfrm>
            <a:off x="6126480" y="1325880"/>
            <a:ext cx="2834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</a:rPr>
              <a:t>Le client reçoit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6217920" y="178308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→  Soumission forfaitaire avec prix garantis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6217920" y="210312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→  Échéancier de réalisation détaillé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6217920" y="242316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→  Portée et exclusions clarifiées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6217920" y="2743200"/>
            <a:ext cx="26517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→  Dossier prêt pour demande Hydro-Québec</a:t>
            </a:r>
            <a:endParaRPr lang="en-US" sz="900" dirty="0"/>
          </a:p>
        </p:txBody>
      </p:sp>
      <p:sp>
        <p:nvSpPr>
          <p:cNvPr id="23" name="Shape 21"/>
          <p:cNvSpPr/>
          <p:nvPr/>
        </p:nvSpPr>
        <p:spPr>
          <a:xfrm>
            <a:off x="274320" y="3246120"/>
            <a:ext cx="4206240" cy="1097280"/>
          </a:xfrm>
          <a:prstGeom prst="roundRect">
            <a:avLst>
              <a:gd name="adj" fmla="val 6667"/>
            </a:avLst>
          </a:prstGeom>
          <a:solidFill>
            <a:srgbClr val="F0FDF4"/>
          </a:solidFill>
          <a:ln w="12700">
            <a:solidFill>
              <a:srgbClr val="BBF7D0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57200" y="329184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16A34A"/>
                </a:solidFill>
              </a:rPr>
              <a:t>Option A — Procuration (2 min)</a:t>
            </a:r>
            <a:endParaRPr lang="en-US" sz="1000" dirty="0"/>
          </a:p>
        </p:txBody>
      </p:sp>
      <p:sp>
        <p:nvSpPr>
          <p:cNvPr id="25" name="Text 23"/>
          <p:cNvSpPr/>
          <p:nvPr/>
        </p:nvSpPr>
        <p:spPr>
          <a:xfrm>
            <a:off x="457200" y="3566160"/>
            <a:ext cx="3840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333333"/>
                </a:solidFill>
              </a:rPr>
              <a:t>Signez en ligne et nous nous occupons de tout.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57200" y="3794760"/>
            <a:ext cx="3840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u="sng" dirty="0">
                <a:solidFill>
                  <a:srgbClr val="003DA6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kwh.quebec/analyse-detaillee</a:t>
            </a:r>
            <a:endParaRPr lang="en-US" sz="800" dirty="0"/>
          </a:p>
        </p:txBody>
      </p:sp>
      <p:sp>
        <p:nvSpPr>
          <p:cNvPr id="27" name="Shape 25"/>
          <p:cNvSpPr/>
          <p:nvPr/>
        </p:nvSpPr>
        <p:spPr>
          <a:xfrm>
            <a:off x="4663440" y="3246120"/>
            <a:ext cx="4206240" cy="1097280"/>
          </a:xfrm>
          <a:prstGeom prst="roundRect">
            <a:avLst>
              <a:gd name="adj" fmla="val 6667"/>
            </a:avLst>
          </a:prstGeom>
          <a:solidFill>
            <a:srgbClr val="EFF6FF"/>
          </a:solidFill>
          <a:ln w="12700">
            <a:solidFill>
              <a:srgbClr val="BFDBFE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846320" y="329184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b="1" dirty="0">
                <a:solidFill>
                  <a:srgbClr val="003DA6"/>
                </a:solidFill>
              </a:rPr>
              <a:t>Option B — Téléchargement CSV (~30 min)</a:t>
            </a:r>
            <a:endParaRPr lang="en-US" sz="1000" dirty="0"/>
          </a:p>
        </p:txBody>
      </p:sp>
      <p:sp>
        <p:nvSpPr>
          <p:cNvPr id="29" name="Text 27"/>
          <p:cNvSpPr/>
          <p:nvPr/>
        </p:nvSpPr>
        <p:spPr>
          <a:xfrm>
            <a:off x="4846320" y="3566160"/>
            <a:ext cx="3840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333333"/>
                </a:solidFill>
              </a:rPr>
              <a:t>Téléchargez vos fichiers depuis l'Espace Client Hydro-Québec.</a:t>
            </a:r>
            <a:endParaRPr lang="en-US" sz="800" dirty="0"/>
          </a:p>
        </p:txBody>
      </p:sp>
      <p:sp>
        <p:nvSpPr>
          <p:cNvPr id="30" name="Text 28"/>
          <p:cNvSpPr/>
          <p:nvPr/>
        </p:nvSpPr>
        <p:spPr>
          <a:xfrm>
            <a:off x="4846320" y="3794760"/>
            <a:ext cx="3840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u="sng" dirty="0">
                <a:solidFill>
                  <a:srgbClr val="003DA6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Voir le guide étape par étape</a:t>
            </a:r>
            <a:endParaRPr lang="en-US" sz="800" dirty="0"/>
          </a:p>
        </p:txBody>
      </p:sp>
      <p:sp>
        <p:nvSpPr>
          <p:cNvPr id="31" name="Shape 29"/>
          <p:cNvSpPr/>
          <p:nvPr/>
        </p:nvSpPr>
        <p:spPr>
          <a:xfrm>
            <a:off x="457200" y="4434840"/>
            <a:ext cx="8229600" cy="50292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32" name="Text 30"/>
          <p:cNvSpPr/>
          <p:nvPr/>
        </p:nvSpPr>
        <p:spPr>
          <a:xfrm>
            <a:off x="457200" y="4462272"/>
            <a:ext cx="82296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Gratuit et sans engagement — Résultat en 7 jours ouvrables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457200" y="4690872"/>
            <a:ext cx="822960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B005"/>
                </a:solidFill>
              </a:rPr>
              <a:t>info@kwh.quebec | 514.427.8871 | www.kwh.quebec</a:t>
            </a:r>
            <a:endParaRPr lang="en-US" sz="1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CONFIGURATION TOITURE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371600"/>
            <a:ext cx="5029200" cy="32004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760720" y="1371600"/>
            <a:ext cx="3200400" cy="320040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6" name="Text 3"/>
          <p:cNvSpPr/>
          <p:nvPr/>
        </p:nvSpPr>
        <p:spPr>
          <a:xfrm>
            <a:off x="5943600" y="1463040"/>
            <a:ext cx="2834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DIMENSIONNEMENT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5943600" y="1920240"/>
            <a:ext cx="2834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Puissance solaire</a:t>
            </a:r>
            <a:endParaRPr lang="en-US" sz="900" dirty="0"/>
          </a:p>
        </p:txBody>
      </p:sp>
      <p:sp>
        <p:nvSpPr>
          <p:cNvPr id="8" name="Text 5"/>
          <p:cNvSpPr/>
          <p:nvPr/>
        </p:nvSpPr>
        <p:spPr>
          <a:xfrm>
            <a:off x="5943600" y="2121408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1,0 MWc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5943600" y="2514600"/>
            <a:ext cx="2834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Stockage</a:t>
            </a:r>
            <a:endParaRPr lang="en-US" sz="900" dirty="0"/>
          </a:p>
        </p:txBody>
      </p:sp>
      <p:sp>
        <p:nvSpPr>
          <p:cNvPr id="10" name="Text 7"/>
          <p:cNvSpPr/>
          <p:nvPr/>
        </p:nvSpPr>
        <p:spPr>
          <a:xfrm>
            <a:off x="5943600" y="2715768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Non inclus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943600" y="3108960"/>
            <a:ext cx="2834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Production An 1</a:t>
            </a:r>
            <a:endParaRPr lang="en-US" sz="900" dirty="0"/>
          </a:p>
        </p:txBody>
      </p:sp>
      <p:sp>
        <p:nvSpPr>
          <p:cNvPr id="12" name="Text 9"/>
          <p:cNvSpPr/>
          <p:nvPr/>
        </p:nvSpPr>
        <p:spPr>
          <a:xfrm>
            <a:off x="5943600" y="3310128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1,0 GWh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5943600" y="3703320"/>
            <a:ext cx="2834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Autosuffisance solaire</a:t>
            </a:r>
            <a:endParaRPr lang="en-US" sz="900" dirty="0"/>
          </a:p>
        </p:txBody>
      </p:sp>
      <p:sp>
        <p:nvSpPr>
          <p:cNvPr id="14" name="Text 11"/>
          <p:cNvSpPr/>
          <p:nvPr/>
        </p:nvSpPr>
        <p:spPr>
          <a:xfrm>
            <a:off x="5943600" y="3904488"/>
            <a:ext cx="2834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20%</a:t>
            </a:r>
            <a:endParaRPr lang="en-US" sz="1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82296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600" b="1" dirty="0">
                <a:solidFill>
                  <a:srgbClr val="003DA6"/>
                </a:solidFill>
              </a:rPr>
              <a:t>ILS NOUS FONT CONFIANCE</a:t>
            </a:r>
            <a:endParaRPr lang="en-US" sz="26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18288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1097280" y="1645920"/>
            <a:ext cx="20116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3DA6"/>
                </a:solidFill>
              </a:rPr>
              <a:t>15+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1097280" y="228600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66666"/>
                </a:solidFill>
              </a:rPr>
              <a:t>Années d'expérience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3474720" y="1645920"/>
            <a:ext cx="20116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3DA6"/>
                </a:solidFill>
              </a:rPr>
              <a:t>120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3474720" y="228600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66666"/>
                </a:solidFill>
              </a:rPr>
              <a:t>MW installés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852160" y="1645920"/>
            <a:ext cx="20116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3DA6"/>
                </a:solidFill>
              </a:rPr>
              <a:t>25+</a:t>
            </a:r>
            <a:endParaRPr lang="en-US" sz="3600" dirty="0"/>
          </a:p>
        </p:txBody>
      </p:sp>
      <p:sp>
        <p:nvSpPr>
          <p:cNvPr id="9" name="Text 7"/>
          <p:cNvSpPr/>
          <p:nvPr/>
        </p:nvSpPr>
        <p:spPr>
          <a:xfrm>
            <a:off x="5852160" y="228600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66666"/>
                </a:solidFill>
              </a:rPr>
              <a:t>Projets C&amp;I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914400" y="2880360"/>
            <a:ext cx="7315200" cy="1051560"/>
          </a:xfrm>
          <a:prstGeom prst="roundRect">
            <a:avLst>
              <a:gd name="adj" fmla="val 8696"/>
            </a:avLst>
          </a:prstGeom>
          <a:solidFill>
            <a:srgbClr val="F7F9FC"/>
          </a:solidFill>
          <a:ln/>
        </p:spPr>
      </p:sp>
      <p:sp>
        <p:nvSpPr>
          <p:cNvPr id="11" name="Shape 9"/>
          <p:cNvSpPr/>
          <p:nvPr/>
        </p:nvSpPr>
        <p:spPr>
          <a:xfrm>
            <a:off x="914400" y="2926080"/>
            <a:ext cx="54864" cy="91440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12" name="Text 10"/>
          <p:cNvSpPr/>
          <p:nvPr/>
        </p:nvSpPr>
        <p:spPr>
          <a:xfrm>
            <a:off x="1097280" y="2971800"/>
            <a:ext cx="6949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333333"/>
                </a:solidFill>
              </a:rPr>
              <a:t>« L'analyse détaillée nous a permis de prendre une décision éclairée. Le retour sur investissement prévu s'est avéré exact à 2% près. »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97280" y="3520440"/>
            <a:ext cx="6949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666666"/>
                </a:solidFill>
              </a:rPr>
              <a:t>— L. Hodgkinson — dream Industrial REIT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2286000" y="4206240"/>
            <a:ext cx="4572000" cy="594360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15" name="Text 13"/>
          <p:cNvSpPr/>
          <p:nvPr/>
        </p:nvSpPr>
        <p:spPr>
          <a:xfrm>
            <a:off x="2286000" y="4315968"/>
            <a:ext cx="4572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B005"/>
                </a:solidFill>
              </a:rPr>
              <a:t>info@kwh.quebec  |  514.427.8871  |  www.kwh.quebec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Pourquoi le solaire au Québec MAINTENANT?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68580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91440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DC2626"/>
                </a:solidFill>
              </a:rPr>
              <a:t>Avant: pourquoi c'était pas rentable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57200" y="1280160"/>
            <a:ext cx="384048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DC2626"/>
                </a:solidFill>
              </a:rPr>
              <a:t>✗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Coûts d'installation élevés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457200" y="1536192"/>
            <a:ext cx="384048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DC2626"/>
                </a:solidFill>
              </a:rPr>
              <a:t>✗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Aucune subvention significative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457200" y="1792224"/>
            <a:ext cx="384048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DC2626"/>
                </a:solidFill>
              </a:rPr>
              <a:t>✗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Rendement des panneaux plus faible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57200" y="2048256"/>
            <a:ext cx="384048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DC2626"/>
                </a:solidFill>
              </a:rPr>
              <a:t>✗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Tarifs Hydro-Québec bas = retour trop long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4663440" y="914400"/>
            <a:ext cx="36576" cy="228600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10" name="Text 8"/>
          <p:cNvSpPr/>
          <p:nvPr/>
        </p:nvSpPr>
        <p:spPr>
          <a:xfrm>
            <a:off x="4754880" y="914400"/>
            <a:ext cx="3931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16A34A"/>
                </a:solidFill>
              </a:rPr>
              <a:t>Aujourd'hui: ce qui a changé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4754880" y="1280160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Réduction importante des coûts d'installation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4754880" y="1536192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Incitatifs Hydro-Québec — Jusqu'à 1 000 $/kW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4754880" y="1792224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Crédit d'impôt fédéral (CII) 30%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4754880" y="2048256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Hausses de coûts énergétiques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4754880" y="2304288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Technologie bifaciale + rendements supérieurs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754880" y="2560320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Mesurage net — crédits sur 24 mois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754880" y="2816352"/>
            <a:ext cx="3931920" cy="237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900" b="1" dirty="0">
                <a:solidFill>
                  <a:srgbClr val="16A34A"/>
                </a:solidFill>
              </a:rPr>
              <a:t>✓ </a:t>
            </a:r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Amortissement fiscal accéléré (DPA 43.1/43.2)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457200" y="365760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Et l'hiver? La neige?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57200" y="4023360"/>
            <a:ext cx="265176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DC2626"/>
                </a:solidFill>
              </a:rPr>
              <a:t>Mythe: </a:t>
            </a:r>
            <a:pPr indent="0" marL="0">
              <a:buNone/>
            </a:pPr>
            <a:r>
              <a:rPr lang="en-US" sz="800" strike="sngStrike" dirty="0">
                <a:solidFill>
                  <a:srgbClr val="999999"/>
                </a:solidFill>
              </a:rPr>
              <a:t>Les panneaux ne produisent pas en hiver</a:t>
            </a:r>
            <a:endParaRPr lang="en-US" sz="800" dirty="0"/>
          </a:p>
        </p:txBody>
      </p:sp>
      <p:sp>
        <p:nvSpPr>
          <p:cNvPr id="20" name="Text 18"/>
          <p:cNvSpPr/>
          <p:nvPr/>
        </p:nvSpPr>
        <p:spPr>
          <a:xfrm>
            <a:off x="457200" y="4480560"/>
            <a:ext cx="265176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16A34A"/>
                </a:solidFill>
              </a:rPr>
              <a:t>Réalité: </a:t>
            </a:r>
            <a:pPr indent="0" marL="0">
              <a:buNone/>
            </a:pPr>
            <a:r>
              <a:rPr lang="en-US" sz="800" dirty="0">
                <a:solidFill>
                  <a:srgbClr val="333333"/>
                </a:solidFill>
              </a:rPr>
              <a:t>Dimensionné sur la production annuelle. Mesurage net = crédits sur 24 mois.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3291840" y="4023360"/>
            <a:ext cx="265176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DC2626"/>
                </a:solidFill>
              </a:rPr>
              <a:t>Mythe: </a:t>
            </a:r>
            <a:pPr indent="0" marL="0">
              <a:buNone/>
            </a:pPr>
            <a:r>
              <a:rPr lang="en-US" sz="800" strike="sngStrike" dirty="0">
                <a:solidFill>
                  <a:srgbClr val="999999"/>
                </a:solidFill>
              </a:rPr>
              <a:t>Le froid réduit la performance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3291840" y="4480560"/>
            <a:ext cx="265176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16A34A"/>
                </a:solidFill>
              </a:rPr>
              <a:t>Réalité: </a:t>
            </a:r>
            <a:pPr indent="0" marL="0">
              <a:buNone/>
            </a:pPr>
            <a:r>
              <a:rPr lang="en-US" sz="800" dirty="0">
                <a:solidFill>
                  <a:srgbClr val="333333"/>
                </a:solidFill>
              </a:rPr>
              <a:t>L'inverse : le froid améliore l'efficacité (+0,4%/°C sous 25 °C).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6126480" y="4023360"/>
            <a:ext cx="265176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DC2626"/>
                </a:solidFill>
              </a:rPr>
              <a:t>Mythe: </a:t>
            </a:r>
            <a:pPr indent="0" marL="0">
              <a:buNone/>
            </a:pPr>
            <a:r>
              <a:rPr lang="en-US" sz="800" strike="sngStrike" dirty="0">
                <a:solidFill>
                  <a:srgbClr val="999999"/>
                </a:solidFill>
              </a:rPr>
              <a:t>La neige bloque les panneaux</a:t>
            </a:r>
            <a:endParaRPr lang="en-US" sz="800" dirty="0"/>
          </a:p>
        </p:txBody>
      </p:sp>
      <p:sp>
        <p:nvSpPr>
          <p:cNvPr id="24" name="Text 22"/>
          <p:cNvSpPr/>
          <p:nvPr/>
        </p:nvSpPr>
        <p:spPr>
          <a:xfrm>
            <a:off x="6126480" y="4480560"/>
            <a:ext cx="265176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800" b="1" dirty="0">
                <a:solidFill>
                  <a:srgbClr val="16A34A"/>
                </a:solidFill>
              </a:rPr>
              <a:t>Réalité: </a:t>
            </a:r>
            <a:pPr indent="0" marL="0">
              <a:buNone/>
            </a:pPr>
            <a:r>
              <a:rPr lang="en-US" sz="800" dirty="0">
                <a:solidFill>
                  <a:srgbClr val="333333"/>
                </a:solidFill>
              </a:rPr>
              <a:t>Glisse rapidement sur panneaux inclinés. Effet albédo = bonus 5-10%.</a:t>
            </a:r>
            <a:endParaRPr lang="en-US" sz="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VOTRE FACTURE AVANT / APRES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Shape 2"/>
          <p:cNvSpPr/>
          <p:nvPr/>
        </p:nvSpPr>
        <p:spPr>
          <a:xfrm>
            <a:off x="457200" y="1554480"/>
            <a:ext cx="3840480" cy="2011680"/>
          </a:xfrm>
          <a:prstGeom prst="rect">
            <a:avLst/>
          </a:prstGeom>
          <a:solidFill>
            <a:srgbClr val="FEF2F2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64592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DC2626"/>
                </a:solidFill>
              </a:rPr>
              <a:t>AVANT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57200" y="2103120"/>
            <a:ext cx="38404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DC2626"/>
                </a:solidFill>
              </a:rPr>
              <a:t>$468k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457200" y="283464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DC2626"/>
                </a:solidFill>
              </a:rPr>
              <a:t>/ an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846320" y="1554480"/>
            <a:ext cx="3840480" cy="2011680"/>
          </a:xfrm>
          <a:prstGeom prst="rect">
            <a:avLst/>
          </a:prstGeom>
          <a:solidFill>
            <a:srgbClr val="F0FDF4"/>
          </a:solidFill>
          <a:ln/>
        </p:spPr>
      </p:sp>
      <p:sp>
        <p:nvSpPr>
          <p:cNvPr id="9" name="Text 7"/>
          <p:cNvSpPr/>
          <p:nvPr/>
        </p:nvSpPr>
        <p:spPr>
          <a:xfrm>
            <a:off x="4846320" y="164592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FFB005"/>
                </a:solidFill>
              </a:rPr>
              <a:t>APRES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846320" y="2103120"/>
            <a:ext cx="38404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FFB005"/>
                </a:solidFill>
              </a:rPr>
              <a:t>$402k</a:t>
            </a:r>
            <a:endParaRPr lang="en-US" sz="3600" dirty="0"/>
          </a:p>
        </p:txBody>
      </p:sp>
      <p:sp>
        <p:nvSpPr>
          <p:cNvPr id="11" name="Text 9"/>
          <p:cNvSpPr/>
          <p:nvPr/>
        </p:nvSpPr>
        <p:spPr>
          <a:xfrm>
            <a:off x="4846320" y="283464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FFB005"/>
                </a:solidFill>
              </a:rPr>
              <a:t>/ an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1371600" y="3840480"/>
            <a:ext cx="6400800" cy="64008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13" name="Text 11"/>
          <p:cNvSpPr/>
          <p:nvPr/>
        </p:nvSpPr>
        <p:spPr>
          <a:xfrm>
            <a:off x="1371600" y="3886200"/>
            <a:ext cx="6400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003DA6"/>
                </a:solidFill>
              </a:rPr>
              <a:t>Economie annuelle: 65 230 $ (14%)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PROFIL MOYEN (AVANT VS APRÈS)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graphicFrame>
        <p:nvGraphicFramePr>
          <p:cNvPr id="4" name="Chart 0" descr=""/>
          <p:cNvGraphicFramePr/>
          <p:nvPr/>
        </p:nvGraphicFramePr>
        <p:xfrm>
          <a:off x="457200" y="1371600"/>
          <a:ext cx="8229600" cy="34747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APERÇU DU PROJET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i="1" dirty="0">
                <a:solidFill>
                  <a:srgbClr val="666666"/>
                </a:solidFill>
              </a:rPr>
              <a:t>Vos coûts énergétiques augmentent chaque année. Voici votre situation actuelle.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457200" y="141732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50876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FFB005"/>
                </a:solidFill>
              </a:rPr>
              <a:t>Systeme de 1,0 MWc propose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57200" y="164592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7" name="Text 5"/>
          <p:cNvSpPr/>
          <p:nvPr/>
        </p:nvSpPr>
        <p:spPr>
          <a:xfrm>
            <a:off x="594360" y="164592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Consommation annuelle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94360" y="192024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5,5 GWh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846320" y="164592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0" name="Text 8"/>
          <p:cNvSpPr/>
          <p:nvPr/>
        </p:nvSpPr>
        <p:spPr>
          <a:xfrm>
            <a:off x="4983480" y="164592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Demande de pointe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4983480" y="192024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795 kW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57200" y="242316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3" name="Text 11"/>
          <p:cNvSpPr/>
          <p:nvPr/>
        </p:nvSpPr>
        <p:spPr>
          <a:xfrm>
            <a:off x="594360" y="242316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Puissance solaire proposée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594360" y="269748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1,0 MWc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4846320" y="242316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6" name="Text 14"/>
          <p:cNvSpPr/>
          <p:nvPr/>
        </p:nvSpPr>
        <p:spPr>
          <a:xfrm>
            <a:off x="4983480" y="242316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Stockage proposé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4983480" y="269748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0 kWh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457200" y="320040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9" name="Text 17"/>
          <p:cNvSpPr/>
          <p:nvPr/>
        </p:nvSpPr>
        <p:spPr>
          <a:xfrm>
            <a:off x="594360" y="320040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Production solaire an 1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594360" y="347472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1,0 GWh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4846320" y="3200400"/>
            <a:ext cx="4114800" cy="64008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22" name="Text 20"/>
          <p:cNvSpPr/>
          <p:nvPr/>
        </p:nvSpPr>
        <p:spPr>
          <a:xfrm>
            <a:off x="4983480" y="320040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Autosuffisance solaire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4983480" y="3474720"/>
            <a:ext cx="3840480" cy="320040"/>
          </a:xfrm>
          <a:prstGeom prst="rect">
            <a:avLst/>
          </a:prstGeom>
          <a:noFill/>
          <a:ln/>
        </p:spPr>
        <p:txBody>
          <a:bodyPr wrap="square" rtlCol="0" anchor="ctr">
            <a:normAutofit/>
          </a:bodyPr>
          <a:lstStyle/>
          <a:p>
            <a:pPr indent="0" marL="0">
              <a:buNone/>
            </a:pPr>
            <a:r>
              <a:rPr lang="en-US" sz="1400" b="1" dirty="0">
                <a:solidFill>
                  <a:srgbClr val="003DA6"/>
                </a:solidFill>
              </a:rPr>
              <a:t>20%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457200" y="4069080"/>
            <a:ext cx="82296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666666"/>
                </a:solidFill>
              </a:rPr>
              <a:t>Confiance de l'analyse: 75%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VOS RÉSULTATS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i="1" dirty="0">
                <a:solidFill>
                  <a:srgbClr val="666666"/>
                </a:solidFill>
              </a:rPr>
              <a:t>Votre bâtiment génère un profit net de 222 991 $ sur 25 ans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457200" y="141732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50876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FFB005"/>
                </a:solidFill>
              </a:rPr>
              <a:t>Profit net de $223k sur 25 ans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57200" y="1554480"/>
            <a:ext cx="4114800" cy="1280160"/>
          </a:xfrm>
          <a:prstGeom prst="rect">
            <a:avLst/>
          </a:prstGeom>
          <a:solidFill>
            <a:srgbClr val="FFFBEB"/>
          </a:solidFill>
          <a:ln w="12700">
            <a:solidFill>
              <a:srgbClr val="FFB00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40080" y="1645920"/>
            <a:ext cx="3749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6666"/>
                </a:solidFill>
              </a:rPr>
              <a:t>Économies an 1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40080" y="2011680"/>
            <a:ext cx="3749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FFB005"/>
                </a:solidFill>
              </a:rPr>
              <a:t>$65k</a:t>
            </a:r>
            <a:endParaRPr lang="en-US" sz="2800" dirty="0"/>
          </a:p>
        </p:txBody>
      </p:sp>
      <p:sp>
        <p:nvSpPr>
          <p:cNvPr id="9" name="Shape 7"/>
          <p:cNvSpPr/>
          <p:nvPr/>
        </p:nvSpPr>
        <p:spPr>
          <a:xfrm>
            <a:off x="4846320" y="1554480"/>
            <a:ext cx="4114800" cy="1280160"/>
          </a:xfrm>
          <a:prstGeom prst="rect">
            <a:avLst/>
          </a:prstGeom>
          <a:solidFill>
            <a:srgbClr val="E0E0E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029200" y="1645920"/>
            <a:ext cx="3749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6666"/>
                </a:solidFill>
              </a:rPr>
              <a:t>Investissement net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029200" y="2011680"/>
            <a:ext cx="3749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333333"/>
                </a:solidFill>
              </a:rPr>
              <a:t>$576k</a:t>
            </a:r>
            <a:endParaRPr lang="en-US" sz="2800" dirty="0"/>
          </a:p>
        </p:txBody>
      </p:sp>
      <p:sp>
        <p:nvSpPr>
          <p:cNvPr id="12" name="Shape 10"/>
          <p:cNvSpPr/>
          <p:nvPr/>
        </p:nvSpPr>
        <p:spPr>
          <a:xfrm>
            <a:off x="457200" y="3017520"/>
            <a:ext cx="4114800" cy="1280160"/>
          </a:xfrm>
          <a:prstGeom prst="rect">
            <a:avLst/>
          </a:prstGeom>
          <a:solidFill>
            <a:srgbClr val="003DA6"/>
          </a:solidFill>
          <a:ln w="12700">
            <a:solidFill>
              <a:srgbClr val="003DA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0080" y="3108960"/>
            <a:ext cx="3749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Profit net (VAN)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40080" y="3474720"/>
            <a:ext cx="3749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FFB005"/>
                </a:solidFill>
              </a:rPr>
              <a:t>$223k</a:t>
            </a:r>
            <a:endParaRPr lang="en-US" sz="2800" dirty="0"/>
          </a:p>
        </p:txBody>
      </p:sp>
      <p:sp>
        <p:nvSpPr>
          <p:cNvPr id="15" name="Shape 13"/>
          <p:cNvSpPr/>
          <p:nvPr/>
        </p:nvSpPr>
        <p:spPr>
          <a:xfrm>
            <a:off x="4846320" y="3017520"/>
            <a:ext cx="4114800" cy="1280160"/>
          </a:xfrm>
          <a:prstGeom prst="rect">
            <a:avLst/>
          </a:prstGeom>
          <a:solidFill>
            <a:srgbClr val="059669"/>
          </a:solidFill>
          <a:ln w="12700">
            <a:solidFill>
              <a:srgbClr val="05966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029200" y="3108960"/>
            <a:ext cx="3749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</a:rPr>
              <a:t>Rendement (TRI)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029200" y="3474720"/>
            <a:ext cx="3749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FFFFFF"/>
                </a:solidFill>
              </a:rPr>
              <a:t>9.8%</a:t>
            </a:r>
            <a:endParaRPr lang="en-US" sz="2800" dirty="0"/>
          </a:p>
        </p:txBody>
      </p:sp>
      <p:sp>
        <p:nvSpPr>
          <p:cNvPr id="18" name="Text 16"/>
          <p:cNvSpPr/>
          <p:nvPr/>
        </p:nvSpPr>
        <p:spPr>
          <a:xfrm>
            <a:off x="457200" y="393192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666666"/>
                </a:solidFill>
              </a:rPr>
              <a:t>LCOE: 0.04 ¢/kWh  |  CO₂: 2.2 t/an  |  Autonomie batterie: 0h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457200" y="425196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6A34A"/>
                </a:solidFill>
              </a:rPr>
              <a:t>2472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457200" y="4480560"/>
            <a:ext cx="2743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Arbres plantes / 25 ans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3383280" y="425196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6A34A"/>
                </a:solidFill>
              </a:rPr>
              <a:t>12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3383280" y="4480560"/>
            <a:ext cx="2743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Voitures retirees / 25 ans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6309360" y="425196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16A34A"/>
                </a:solidFill>
              </a:rPr>
              <a:t>20%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6309360" y="4480560"/>
            <a:ext cx="2743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Couverture energetique </a:t>
            </a:r>
            <a:endParaRPr lang="en-US" sz="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VENTILATION DE L'INVESTISSEMENT NET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Text 2"/>
          <p:cNvSpPr/>
          <p:nvPr/>
        </p:nvSpPr>
        <p:spPr>
          <a:xfrm>
            <a:off x="457200" y="132588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i="1" dirty="0">
                <a:solidFill>
                  <a:srgbClr val="FFB005"/>
                </a:solidFill>
              </a:rPr>
              <a:t>Reduction de 68 % grace aux incitatifs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457200" y="1463040"/>
            <a:ext cx="1005840" cy="2926080"/>
          </a:xfrm>
          <a:prstGeom prst="rect">
            <a:avLst/>
          </a:prstGeom>
          <a:solidFill>
            <a:srgbClr val="666666"/>
          </a:solidFill>
          <a:ln/>
        </p:spPr>
      </p:sp>
      <p:sp>
        <p:nvSpPr>
          <p:cNvPr id="6" name="Text 4"/>
          <p:cNvSpPr/>
          <p:nvPr/>
        </p:nvSpPr>
        <p:spPr>
          <a:xfrm>
            <a:off x="457200" y="1188720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333333"/>
                </a:solidFill>
              </a:rPr>
              <a:t>$1,8M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5720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CAPEX brut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1645920" y="1463040"/>
            <a:ext cx="1005840" cy="1170432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9" name="Text 7"/>
          <p:cNvSpPr/>
          <p:nvPr/>
        </p:nvSpPr>
        <p:spPr>
          <a:xfrm>
            <a:off x="1645920" y="1938528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FFFFF"/>
                </a:solidFill>
              </a:rPr>
              <a:t>-720 000 $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164592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-Hydro-Québec solaire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2834640" y="2633472"/>
            <a:ext cx="1005840" cy="4572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12" name="Text 10"/>
          <p:cNvSpPr/>
          <p:nvPr/>
        </p:nvSpPr>
        <p:spPr>
          <a:xfrm>
            <a:off x="283464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-Hydro-Québec batterie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4023360" y="2633472"/>
            <a:ext cx="1005840" cy="526694"/>
          </a:xfrm>
          <a:prstGeom prst="rect">
            <a:avLst/>
          </a:prstGeom>
          <a:solidFill>
            <a:srgbClr val="3B82F6"/>
          </a:solidFill>
          <a:ln/>
        </p:spPr>
      </p:sp>
      <p:sp>
        <p:nvSpPr>
          <p:cNvPr id="14" name="Text 12"/>
          <p:cNvSpPr/>
          <p:nvPr/>
        </p:nvSpPr>
        <p:spPr>
          <a:xfrm>
            <a:off x="4023360" y="2787091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FFFFF"/>
                </a:solidFill>
              </a:rPr>
              <a:t>-324 000 $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402336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-ITC fédéral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5212080" y="3160166"/>
            <a:ext cx="1005840" cy="293105"/>
          </a:xfrm>
          <a:prstGeom prst="rect">
            <a:avLst/>
          </a:prstGeom>
          <a:solidFill>
            <a:srgbClr val="3B82F6"/>
          </a:solidFill>
          <a:ln/>
        </p:spPr>
      </p:sp>
      <p:sp>
        <p:nvSpPr>
          <p:cNvPr id="17" name="Text 15"/>
          <p:cNvSpPr/>
          <p:nvPr/>
        </p:nvSpPr>
        <p:spPr>
          <a:xfrm>
            <a:off x="5212080" y="3196991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b="1" dirty="0">
                <a:solidFill>
                  <a:srgbClr val="FFFFFF"/>
                </a:solidFill>
              </a:rPr>
              <a:t>-180 306 $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521208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-Bouclier fiscal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6400800" y="3453272"/>
            <a:ext cx="1005840" cy="935848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20" name="Text 18"/>
          <p:cNvSpPr/>
          <p:nvPr/>
        </p:nvSpPr>
        <p:spPr>
          <a:xfrm>
            <a:off x="6400800" y="31789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03DA6"/>
                </a:solidFill>
              </a:rPr>
              <a:t>$576k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400800" y="4480560"/>
            <a:ext cx="1005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= Net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3DA6"/>
                </a:solidFill>
              </a:rPr>
              <a:t>PROJECTIONS FINANCIÈRES — OPTIONS D'ACQUISITION</a:t>
            </a:r>
            <a:endParaRPr lang="en-US" sz="20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Shape 2"/>
          <p:cNvSpPr/>
          <p:nvPr/>
        </p:nvSpPr>
        <p:spPr>
          <a:xfrm>
            <a:off x="731520" y="2661700"/>
            <a:ext cx="7863840" cy="0"/>
          </a:xfrm>
          <a:prstGeom prst="line">
            <a:avLst/>
          </a:prstGeom>
          <a:noFill/>
          <a:ln w="12700">
            <a:solidFill>
              <a:srgbClr val="666666"/>
            </a:solidFill>
            <a:prstDash val="dash"/>
          </a:ln>
        </p:spPr>
      </p:sp>
      <p:sp>
        <p:nvSpPr>
          <p:cNvPr id="5" name="Text 3"/>
          <p:cNvSpPr/>
          <p:nvPr/>
        </p:nvSpPr>
        <p:spPr>
          <a:xfrm>
            <a:off x="137160" y="2570260"/>
            <a:ext cx="5486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0 $</a:t>
            </a:r>
            <a:endParaRPr lang="en-US" sz="700" dirty="0"/>
          </a:p>
        </p:txBody>
      </p:sp>
      <p:sp>
        <p:nvSpPr>
          <p:cNvPr id="6" name="Shape 4"/>
          <p:cNvSpPr/>
          <p:nvPr/>
        </p:nvSpPr>
        <p:spPr>
          <a:xfrm>
            <a:off x="731520" y="4023360"/>
            <a:ext cx="7863840" cy="0"/>
          </a:xfrm>
          <a:prstGeom prst="line">
            <a:avLst/>
          </a:prstGeom>
          <a:noFill/>
          <a:ln w="6350">
            <a:solidFill>
              <a:srgbClr val="E0E0E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37160" y="3931920"/>
            <a:ext cx="5486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-1.7M$</a:t>
            </a:r>
            <a:endParaRPr lang="en-US" sz="700" dirty="0"/>
          </a:p>
        </p:txBody>
      </p:sp>
      <p:sp>
        <p:nvSpPr>
          <p:cNvPr id="8" name="Shape 6"/>
          <p:cNvSpPr/>
          <p:nvPr/>
        </p:nvSpPr>
        <p:spPr>
          <a:xfrm>
            <a:off x="731520" y="3383280"/>
            <a:ext cx="7863840" cy="0"/>
          </a:xfrm>
          <a:prstGeom prst="line">
            <a:avLst/>
          </a:prstGeom>
          <a:noFill/>
          <a:ln w="6350">
            <a:solidFill>
              <a:srgbClr val="E0E0E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37160" y="3291840"/>
            <a:ext cx="5486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-882k$</a:t>
            </a:r>
            <a:endParaRPr lang="en-US" sz="700" dirty="0"/>
          </a:p>
        </p:txBody>
      </p:sp>
      <p:sp>
        <p:nvSpPr>
          <p:cNvPr id="10" name="Shape 8"/>
          <p:cNvSpPr/>
          <p:nvPr/>
        </p:nvSpPr>
        <p:spPr>
          <a:xfrm>
            <a:off x="731520" y="2103120"/>
            <a:ext cx="7863840" cy="0"/>
          </a:xfrm>
          <a:prstGeom prst="line">
            <a:avLst/>
          </a:prstGeom>
          <a:noFill/>
          <a:ln w="6350">
            <a:solidFill>
              <a:srgbClr val="E0E0E0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7160" y="2011680"/>
            <a:ext cx="5486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683k$</a:t>
            </a:r>
            <a:endParaRPr lang="en-US" sz="700" dirty="0"/>
          </a:p>
        </p:txBody>
      </p:sp>
      <p:sp>
        <p:nvSpPr>
          <p:cNvPr id="12" name="Shape 10"/>
          <p:cNvSpPr/>
          <p:nvPr/>
        </p:nvSpPr>
        <p:spPr>
          <a:xfrm>
            <a:off x="731520" y="1463040"/>
            <a:ext cx="7863840" cy="0"/>
          </a:xfrm>
          <a:prstGeom prst="line">
            <a:avLst/>
          </a:prstGeom>
          <a:noFill/>
          <a:ln w="6350">
            <a:solidFill>
              <a:srgbClr val="E0E0E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37160" y="1371600"/>
            <a:ext cx="54864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1.5M$</a:t>
            </a:r>
            <a:endParaRPr lang="en-US" sz="700" dirty="0"/>
          </a:p>
        </p:txBody>
      </p:sp>
      <p:sp>
        <p:nvSpPr>
          <p:cNvPr id="14" name="Text 12"/>
          <p:cNvSpPr/>
          <p:nvPr/>
        </p:nvSpPr>
        <p:spPr>
          <a:xfrm>
            <a:off x="54864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1</a:t>
            </a:r>
            <a:endParaRPr lang="en-US" sz="700" dirty="0"/>
          </a:p>
        </p:txBody>
      </p:sp>
      <p:sp>
        <p:nvSpPr>
          <p:cNvPr id="15" name="Text 13"/>
          <p:cNvSpPr/>
          <p:nvPr/>
        </p:nvSpPr>
        <p:spPr>
          <a:xfrm>
            <a:off x="185928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5</a:t>
            </a:r>
            <a:endParaRPr lang="en-US" sz="700" dirty="0"/>
          </a:p>
        </p:txBody>
      </p:sp>
      <p:sp>
        <p:nvSpPr>
          <p:cNvPr id="16" name="Text 14"/>
          <p:cNvSpPr/>
          <p:nvPr/>
        </p:nvSpPr>
        <p:spPr>
          <a:xfrm>
            <a:off x="349758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10</a:t>
            </a:r>
            <a:endParaRPr lang="en-US" sz="700" dirty="0"/>
          </a:p>
        </p:txBody>
      </p:sp>
      <p:sp>
        <p:nvSpPr>
          <p:cNvPr id="17" name="Text 15"/>
          <p:cNvSpPr/>
          <p:nvPr/>
        </p:nvSpPr>
        <p:spPr>
          <a:xfrm>
            <a:off x="513588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15</a:t>
            </a:r>
            <a:endParaRPr lang="en-US" sz="700" dirty="0"/>
          </a:p>
        </p:txBody>
      </p:sp>
      <p:sp>
        <p:nvSpPr>
          <p:cNvPr id="18" name="Text 16"/>
          <p:cNvSpPr/>
          <p:nvPr/>
        </p:nvSpPr>
        <p:spPr>
          <a:xfrm>
            <a:off x="677418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20</a:t>
            </a:r>
            <a:endParaRPr lang="en-US" sz="700" dirty="0"/>
          </a:p>
        </p:txBody>
      </p:sp>
      <p:sp>
        <p:nvSpPr>
          <p:cNvPr id="19" name="Text 17"/>
          <p:cNvSpPr/>
          <p:nvPr/>
        </p:nvSpPr>
        <p:spPr>
          <a:xfrm>
            <a:off x="8412480" y="4069080"/>
            <a:ext cx="36576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00" dirty="0">
                <a:solidFill>
                  <a:srgbClr val="666666"/>
                </a:solidFill>
              </a:rPr>
              <a:t>An 25</a:t>
            </a:r>
            <a:endParaRPr lang="en-US" sz="700" dirty="0"/>
          </a:p>
        </p:txBody>
      </p:sp>
      <p:sp>
        <p:nvSpPr>
          <p:cNvPr id="20" name="Shape 18"/>
          <p:cNvSpPr/>
          <p:nvPr/>
        </p:nvSpPr>
        <p:spPr>
          <a:xfrm>
            <a:off x="731520" y="2751009"/>
            <a:ext cx="327660" cy="89522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1" name="Shape 19"/>
          <p:cNvSpPr/>
          <p:nvPr/>
        </p:nvSpPr>
        <p:spPr>
          <a:xfrm>
            <a:off x="1059180" y="2840531"/>
            <a:ext cx="327660" cy="89735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2" name="Shape 20"/>
          <p:cNvSpPr/>
          <p:nvPr/>
        </p:nvSpPr>
        <p:spPr>
          <a:xfrm>
            <a:off x="1386840" y="2930266"/>
            <a:ext cx="327660" cy="89947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3" name="Shape 21"/>
          <p:cNvSpPr/>
          <p:nvPr/>
        </p:nvSpPr>
        <p:spPr>
          <a:xfrm>
            <a:off x="1714500" y="3020213"/>
            <a:ext cx="327660" cy="90157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4" name="Shape 22"/>
          <p:cNvSpPr/>
          <p:nvPr/>
        </p:nvSpPr>
        <p:spPr>
          <a:xfrm>
            <a:off x="2042160" y="3110370"/>
            <a:ext cx="327660" cy="90367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5" name="Shape 23"/>
          <p:cNvSpPr/>
          <p:nvPr/>
        </p:nvSpPr>
        <p:spPr>
          <a:xfrm>
            <a:off x="2369820" y="3200738"/>
            <a:ext cx="327660" cy="90577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6" name="Shape 24"/>
          <p:cNvSpPr/>
          <p:nvPr/>
        </p:nvSpPr>
        <p:spPr>
          <a:xfrm>
            <a:off x="2697480" y="3291315"/>
            <a:ext cx="327660" cy="90785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7" name="Shape 25"/>
          <p:cNvSpPr/>
          <p:nvPr/>
        </p:nvSpPr>
        <p:spPr>
          <a:xfrm>
            <a:off x="3025140" y="3382100"/>
            <a:ext cx="327660" cy="90992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8" name="Shape 26"/>
          <p:cNvSpPr/>
          <p:nvPr/>
        </p:nvSpPr>
        <p:spPr>
          <a:xfrm>
            <a:off x="3352800" y="3473092"/>
            <a:ext cx="327660" cy="91200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29" name="Shape 27"/>
          <p:cNvSpPr/>
          <p:nvPr/>
        </p:nvSpPr>
        <p:spPr>
          <a:xfrm>
            <a:off x="3680460" y="3564292"/>
            <a:ext cx="327660" cy="91405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0" name="Shape 28"/>
          <p:cNvSpPr/>
          <p:nvPr/>
        </p:nvSpPr>
        <p:spPr>
          <a:xfrm>
            <a:off x="4008120" y="3655697"/>
            <a:ext cx="327660" cy="91611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1" name="Shape 29"/>
          <p:cNvSpPr/>
          <p:nvPr/>
        </p:nvSpPr>
        <p:spPr>
          <a:xfrm>
            <a:off x="4335780" y="3747308"/>
            <a:ext cx="327660" cy="91814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2" name="Shape 30"/>
          <p:cNvSpPr/>
          <p:nvPr/>
        </p:nvSpPr>
        <p:spPr>
          <a:xfrm>
            <a:off x="4663440" y="3839122"/>
            <a:ext cx="327660" cy="92018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3" name="Shape 31"/>
          <p:cNvSpPr/>
          <p:nvPr/>
        </p:nvSpPr>
        <p:spPr>
          <a:xfrm>
            <a:off x="4991100" y="3931140"/>
            <a:ext cx="327660" cy="92220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4" name="Shape 32"/>
          <p:cNvSpPr/>
          <p:nvPr/>
        </p:nvSpPr>
        <p:spPr>
          <a:xfrm>
            <a:off x="5318760" y="4023360"/>
            <a:ext cx="327660" cy="-50241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5" name="Shape 33"/>
          <p:cNvSpPr/>
          <p:nvPr/>
        </p:nvSpPr>
        <p:spPr>
          <a:xfrm>
            <a:off x="5646420" y="3973119"/>
            <a:ext cx="327660" cy="-50040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6" name="Shape 34"/>
          <p:cNvSpPr/>
          <p:nvPr/>
        </p:nvSpPr>
        <p:spPr>
          <a:xfrm>
            <a:off x="5974080" y="3923078"/>
            <a:ext cx="327660" cy="-49841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7" name="Shape 35"/>
          <p:cNvSpPr/>
          <p:nvPr/>
        </p:nvSpPr>
        <p:spPr>
          <a:xfrm>
            <a:off x="6301740" y="3873238"/>
            <a:ext cx="327660" cy="-49640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8" name="Shape 36"/>
          <p:cNvSpPr/>
          <p:nvPr/>
        </p:nvSpPr>
        <p:spPr>
          <a:xfrm>
            <a:off x="6629400" y="3823597"/>
            <a:ext cx="327660" cy="-49442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39" name="Shape 37"/>
          <p:cNvSpPr/>
          <p:nvPr/>
        </p:nvSpPr>
        <p:spPr>
          <a:xfrm>
            <a:off x="6957060" y="3774155"/>
            <a:ext cx="327660" cy="-49245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40" name="Shape 38"/>
          <p:cNvSpPr/>
          <p:nvPr/>
        </p:nvSpPr>
        <p:spPr>
          <a:xfrm>
            <a:off x="7284720" y="3724910"/>
            <a:ext cx="327660" cy="-49047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41" name="Shape 39"/>
          <p:cNvSpPr/>
          <p:nvPr/>
        </p:nvSpPr>
        <p:spPr>
          <a:xfrm>
            <a:off x="7612380" y="3675862"/>
            <a:ext cx="327660" cy="-48852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42" name="Shape 40"/>
          <p:cNvSpPr/>
          <p:nvPr/>
        </p:nvSpPr>
        <p:spPr>
          <a:xfrm>
            <a:off x="7940040" y="3627011"/>
            <a:ext cx="327660" cy="-48655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43" name="Shape 41"/>
          <p:cNvSpPr/>
          <p:nvPr/>
        </p:nvSpPr>
        <p:spPr>
          <a:xfrm>
            <a:off x="8267700" y="3578355"/>
            <a:ext cx="327660" cy="-48462"/>
          </a:xfrm>
          <a:prstGeom prst="line">
            <a:avLst/>
          </a:prstGeom>
          <a:noFill/>
          <a:ln w="25400">
            <a:solidFill>
              <a:srgbClr val="FFB005"/>
            </a:solidFill>
            <a:prstDash val="dash"/>
          </a:ln>
        </p:spPr>
      </p:sp>
      <p:sp>
        <p:nvSpPr>
          <p:cNvPr id="44" name="Shape 42"/>
          <p:cNvSpPr/>
          <p:nvPr/>
        </p:nvSpPr>
        <p:spPr>
          <a:xfrm>
            <a:off x="731520" y="2908717"/>
            <a:ext cx="327660" cy="-164763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45" name="Shape 43"/>
          <p:cNvSpPr/>
          <p:nvPr/>
        </p:nvSpPr>
        <p:spPr>
          <a:xfrm>
            <a:off x="1059180" y="2743954"/>
            <a:ext cx="327660" cy="100463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46" name="Shape 44"/>
          <p:cNvSpPr/>
          <p:nvPr/>
        </p:nvSpPr>
        <p:spPr>
          <a:xfrm>
            <a:off x="1386840" y="2844417"/>
            <a:ext cx="327660" cy="100675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47" name="Shape 45"/>
          <p:cNvSpPr/>
          <p:nvPr/>
        </p:nvSpPr>
        <p:spPr>
          <a:xfrm>
            <a:off x="1714500" y="2945092"/>
            <a:ext cx="327660" cy="100886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48" name="Shape 46"/>
          <p:cNvSpPr/>
          <p:nvPr/>
        </p:nvSpPr>
        <p:spPr>
          <a:xfrm>
            <a:off x="2042160" y="3045978"/>
            <a:ext cx="327660" cy="101096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49" name="Shape 47"/>
          <p:cNvSpPr/>
          <p:nvPr/>
        </p:nvSpPr>
        <p:spPr>
          <a:xfrm>
            <a:off x="2369820" y="3147074"/>
            <a:ext cx="327660" cy="101306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0" name="Shape 48"/>
          <p:cNvSpPr/>
          <p:nvPr/>
        </p:nvSpPr>
        <p:spPr>
          <a:xfrm>
            <a:off x="2697480" y="3248380"/>
            <a:ext cx="327660" cy="101514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1" name="Shape 49"/>
          <p:cNvSpPr/>
          <p:nvPr/>
        </p:nvSpPr>
        <p:spPr>
          <a:xfrm>
            <a:off x="3025140" y="3349893"/>
            <a:ext cx="327660" cy="101720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2" name="Shape 50"/>
          <p:cNvSpPr/>
          <p:nvPr/>
        </p:nvSpPr>
        <p:spPr>
          <a:xfrm>
            <a:off x="3352800" y="3451614"/>
            <a:ext cx="327660" cy="101928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3" name="Shape 51"/>
          <p:cNvSpPr/>
          <p:nvPr/>
        </p:nvSpPr>
        <p:spPr>
          <a:xfrm>
            <a:off x="3680460" y="3553542"/>
            <a:ext cx="327660" cy="-51258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4" name="Shape 52"/>
          <p:cNvSpPr/>
          <p:nvPr/>
        </p:nvSpPr>
        <p:spPr>
          <a:xfrm>
            <a:off x="4008120" y="3502284"/>
            <a:ext cx="327660" cy="-51054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5" name="Shape 53"/>
          <p:cNvSpPr/>
          <p:nvPr/>
        </p:nvSpPr>
        <p:spPr>
          <a:xfrm>
            <a:off x="4335780" y="3451230"/>
            <a:ext cx="327660" cy="-50849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6" name="Shape 54"/>
          <p:cNvSpPr/>
          <p:nvPr/>
        </p:nvSpPr>
        <p:spPr>
          <a:xfrm>
            <a:off x="4663440" y="3400381"/>
            <a:ext cx="327660" cy="-50646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7" name="Shape 55"/>
          <p:cNvSpPr/>
          <p:nvPr/>
        </p:nvSpPr>
        <p:spPr>
          <a:xfrm>
            <a:off x="4991100" y="3349735"/>
            <a:ext cx="327660" cy="-50444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8" name="Shape 56"/>
          <p:cNvSpPr/>
          <p:nvPr/>
        </p:nvSpPr>
        <p:spPr>
          <a:xfrm>
            <a:off x="5318760" y="3299292"/>
            <a:ext cx="327660" cy="-50241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59" name="Shape 57"/>
          <p:cNvSpPr/>
          <p:nvPr/>
        </p:nvSpPr>
        <p:spPr>
          <a:xfrm>
            <a:off x="5646420" y="3249050"/>
            <a:ext cx="327660" cy="-50040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0" name="Shape 58"/>
          <p:cNvSpPr/>
          <p:nvPr/>
        </p:nvSpPr>
        <p:spPr>
          <a:xfrm>
            <a:off x="5974080" y="3199010"/>
            <a:ext cx="327660" cy="-49841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1" name="Shape 59"/>
          <p:cNvSpPr/>
          <p:nvPr/>
        </p:nvSpPr>
        <p:spPr>
          <a:xfrm>
            <a:off x="6301740" y="3149170"/>
            <a:ext cx="327660" cy="-49640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2" name="Shape 60"/>
          <p:cNvSpPr/>
          <p:nvPr/>
        </p:nvSpPr>
        <p:spPr>
          <a:xfrm>
            <a:off x="6629400" y="3099529"/>
            <a:ext cx="327660" cy="-49442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3" name="Shape 61"/>
          <p:cNvSpPr/>
          <p:nvPr/>
        </p:nvSpPr>
        <p:spPr>
          <a:xfrm>
            <a:off x="6957060" y="3050087"/>
            <a:ext cx="327660" cy="-49245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4" name="Shape 62"/>
          <p:cNvSpPr/>
          <p:nvPr/>
        </p:nvSpPr>
        <p:spPr>
          <a:xfrm>
            <a:off x="7284720" y="3000842"/>
            <a:ext cx="327660" cy="-49047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5" name="Shape 63"/>
          <p:cNvSpPr/>
          <p:nvPr/>
        </p:nvSpPr>
        <p:spPr>
          <a:xfrm>
            <a:off x="7612380" y="2951794"/>
            <a:ext cx="327660" cy="-48852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6" name="Shape 64"/>
          <p:cNvSpPr/>
          <p:nvPr/>
        </p:nvSpPr>
        <p:spPr>
          <a:xfrm>
            <a:off x="7940040" y="2902943"/>
            <a:ext cx="327660" cy="-48655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7" name="Shape 65"/>
          <p:cNvSpPr/>
          <p:nvPr/>
        </p:nvSpPr>
        <p:spPr>
          <a:xfrm>
            <a:off x="8267700" y="2854287"/>
            <a:ext cx="327660" cy="-48462"/>
          </a:xfrm>
          <a:prstGeom prst="line">
            <a:avLst/>
          </a:prstGeom>
          <a:noFill/>
          <a:ln w="25400">
            <a:solidFill>
              <a:srgbClr val="003DA6"/>
            </a:solidFill>
            <a:prstDash val="lgDash"/>
          </a:ln>
        </p:spPr>
      </p:sp>
      <p:sp>
        <p:nvSpPr>
          <p:cNvPr id="68" name="Shape 66"/>
          <p:cNvSpPr/>
          <p:nvPr/>
        </p:nvSpPr>
        <p:spPr>
          <a:xfrm>
            <a:off x="731520" y="3356510"/>
            <a:ext cx="327660" cy="-307390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1059180" y="3049120"/>
            <a:ext cx="327660" cy="-4825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0" name="Shape 68"/>
          <p:cNvSpPr/>
          <p:nvPr/>
        </p:nvSpPr>
        <p:spPr>
          <a:xfrm>
            <a:off x="1386840" y="3000861"/>
            <a:ext cx="327660" cy="-49761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1714500" y="2951101"/>
            <a:ext cx="327660" cy="-51308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2042160" y="2899793"/>
            <a:ext cx="327660" cy="-52904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2369820" y="2846889"/>
            <a:ext cx="327660" cy="-5454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2697480" y="2792340"/>
            <a:ext cx="327660" cy="-56244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3025140" y="2736096"/>
            <a:ext cx="327660" cy="-57992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3352800" y="2678103"/>
            <a:ext cx="327660" cy="-59793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7" name="Shape 75"/>
          <p:cNvSpPr/>
          <p:nvPr/>
        </p:nvSpPr>
        <p:spPr>
          <a:xfrm>
            <a:off x="3680460" y="2618310"/>
            <a:ext cx="327660" cy="-61651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4008120" y="2556659"/>
            <a:ext cx="327660" cy="-63566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79" name="Shape 77"/>
          <p:cNvSpPr/>
          <p:nvPr/>
        </p:nvSpPr>
        <p:spPr>
          <a:xfrm>
            <a:off x="4335780" y="2493093"/>
            <a:ext cx="327660" cy="-6553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0" name="Shape 78"/>
          <p:cNvSpPr/>
          <p:nvPr/>
        </p:nvSpPr>
        <p:spPr>
          <a:xfrm>
            <a:off x="4663440" y="2427555"/>
            <a:ext cx="327660" cy="-67574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1" name="Shape 79"/>
          <p:cNvSpPr/>
          <p:nvPr/>
        </p:nvSpPr>
        <p:spPr>
          <a:xfrm>
            <a:off x="4991100" y="2359981"/>
            <a:ext cx="327660" cy="-69670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2" name="Shape 80"/>
          <p:cNvSpPr/>
          <p:nvPr/>
        </p:nvSpPr>
        <p:spPr>
          <a:xfrm>
            <a:off x="5318760" y="2290311"/>
            <a:ext cx="327660" cy="-71832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3" name="Shape 81"/>
          <p:cNvSpPr/>
          <p:nvPr/>
        </p:nvSpPr>
        <p:spPr>
          <a:xfrm>
            <a:off x="5646420" y="2218479"/>
            <a:ext cx="327660" cy="-74060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4" name="Shape 82"/>
          <p:cNvSpPr/>
          <p:nvPr/>
        </p:nvSpPr>
        <p:spPr>
          <a:xfrm>
            <a:off x="5974080" y="2144419"/>
            <a:ext cx="327660" cy="-76356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5" name="Shape 83"/>
          <p:cNvSpPr/>
          <p:nvPr/>
        </p:nvSpPr>
        <p:spPr>
          <a:xfrm>
            <a:off x="6301740" y="2068063"/>
            <a:ext cx="327660" cy="-78724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6" name="Shape 84"/>
          <p:cNvSpPr/>
          <p:nvPr/>
        </p:nvSpPr>
        <p:spPr>
          <a:xfrm>
            <a:off x="6629400" y="1989339"/>
            <a:ext cx="327660" cy="-81165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7" name="Shape 85"/>
          <p:cNvSpPr/>
          <p:nvPr/>
        </p:nvSpPr>
        <p:spPr>
          <a:xfrm>
            <a:off x="6957060" y="1908174"/>
            <a:ext cx="327660" cy="-8367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8" name="Shape 86"/>
          <p:cNvSpPr/>
          <p:nvPr/>
        </p:nvSpPr>
        <p:spPr>
          <a:xfrm>
            <a:off x="7284720" y="1824495"/>
            <a:ext cx="327660" cy="-86272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89" name="Shape 87"/>
          <p:cNvSpPr/>
          <p:nvPr/>
        </p:nvSpPr>
        <p:spPr>
          <a:xfrm>
            <a:off x="7612380" y="1738223"/>
            <a:ext cx="327660" cy="-88945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90" name="Shape 88"/>
          <p:cNvSpPr/>
          <p:nvPr/>
        </p:nvSpPr>
        <p:spPr>
          <a:xfrm>
            <a:off x="7940040" y="1649278"/>
            <a:ext cx="327660" cy="-9169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91" name="Shape 89"/>
          <p:cNvSpPr/>
          <p:nvPr/>
        </p:nvSpPr>
        <p:spPr>
          <a:xfrm>
            <a:off x="8267700" y="1557579"/>
            <a:ext cx="327660" cy="-94539"/>
          </a:xfrm>
          <a:prstGeom prst="line">
            <a:avLst/>
          </a:prstGeom>
          <a:noFill/>
          <a:ln w="31750">
            <a:solidFill>
              <a:srgbClr val="16A34A"/>
            </a:solidFill>
            <a:prstDash val="solid"/>
          </a:ln>
        </p:spPr>
      </p:sp>
      <p:sp>
        <p:nvSpPr>
          <p:cNvPr id="92" name="Shape 90"/>
          <p:cNvSpPr/>
          <p:nvPr/>
        </p:nvSpPr>
        <p:spPr>
          <a:xfrm>
            <a:off x="1371600" y="4206240"/>
            <a:ext cx="274320" cy="73152"/>
          </a:xfrm>
          <a:prstGeom prst="rect">
            <a:avLst/>
          </a:prstGeom>
          <a:solidFill>
            <a:srgbClr val="16A34A"/>
          </a:solidFill>
          <a:ln/>
        </p:spPr>
      </p:sp>
      <p:sp>
        <p:nvSpPr>
          <p:cNvPr id="93" name="Text 91"/>
          <p:cNvSpPr/>
          <p:nvPr/>
        </p:nvSpPr>
        <p:spPr>
          <a:xfrm>
            <a:off x="1691640" y="4142232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Comptant</a:t>
            </a:r>
            <a:endParaRPr lang="en-US" sz="900" dirty="0"/>
          </a:p>
        </p:txBody>
      </p:sp>
      <p:sp>
        <p:nvSpPr>
          <p:cNvPr id="94" name="Shape 92"/>
          <p:cNvSpPr/>
          <p:nvPr/>
        </p:nvSpPr>
        <p:spPr>
          <a:xfrm>
            <a:off x="4114800" y="4206240"/>
            <a:ext cx="274320" cy="73152"/>
          </a:xfrm>
          <a:prstGeom prst="rect">
            <a:avLst/>
          </a:prstGeom>
          <a:solidFill>
            <a:srgbClr val="003DA6"/>
          </a:solidFill>
          <a:ln/>
        </p:spPr>
      </p:sp>
      <p:sp>
        <p:nvSpPr>
          <p:cNvPr id="95" name="Text 93"/>
          <p:cNvSpPr/>
          <p:nvPr/>
        </p:nvSpPr>
        <p:spPr>
          <a:xfrm>
            <a:off x="4434840" y="4142232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Prêt (10 ans, 7%)</a:t>
            </a:r>
            <a:endParaRPr lang="en-US" sz="900" dirty="0"/>
          </a:p>
        </p:txBody>
      </p:sp>
      <p:sp>
        <p:nvSpPr>
          <p:cNvPr id="96" name="Shape 94"/>
          <p:cNvSpPr/>
          <p:nvPr/>
        </p:nvSpPr>
        <p:spPr>
          <a:xfrm>
            <a:off x="6858000" y="4206240"/>
            <a:ext cx="274320" cy="73152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97" name="Text 95"/>
          <p:cNvSpPr/>
          <p:nvPr/>
        </p:nvSpPr>
        <p:spPr>
          <a:xfrm>
            <a:off x="7178040" y="4142232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333333"/>
                </a:solidFill>
              </a:rPr>
              <a:t>Crédit-bail 15 ans</a:t>
            </a:r>
            <a:endParaRPr lang="en-US" sz="900" dirty="0"/>
          </a:p>
        </p:txBody>
      </p:sp>
      <p:sp>
        <p:nvSpPr>
          <p:cNvPr id="98" name="Shape 96"/>
          <p:cNvSpPr/>
          <p:nvPr/>
        </p:nvSpPr>
        <p:spPr>
          <a:xfrm>
            <a:off x="1371600" y="4480560"/>
            <a:ext cx="6400800" cy="457200"/>
          </a:xfrm>
          <a:prstGeom prst="rect">
            <a:avLst/>
          </a:prstGeom>
          <a:solidFill>
            <a:srgbClr val="FFF3CD"/>
          </a:solidFill>
          <a:ln/>
        </p:spPr>
      </p:sp>
      <p:sp>
        <p:nvSpPr>
          <p:cNvPr id="99" name="Text 97"/>
          <p:cNvSpPr/>
          <p:nvPr/>
        </p:nvSpPr>
        <p:spPr>
          <a:xfrm>
            <a:off x="1371600" y="4526280"/>
            <a:ext cx="6400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856404"/>
                </a:solidFill>
              </a:rPr>
              <a:t>Ne rien faire vous coûtera 18 211 983 $ sur 25 ans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3DA6"/>
                </a:solidFill>
              </a:rPr>
              <a:t>OPTIONS D'ACQUISITION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2286000" cy="54864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4" name="Shape 2"/>
          <p:cNvSpPr/>
          <p:nvPr/>
        </p:nvSpPr>
        <p:spPr>
          <a:xfrm>
            <a:off x="411480" y="1417320"/>
            <a:ext cx="2743200" cy="3200400"/>
          </a:xfrm>
          <a:prstGeom prst="rect">
            <a:avLst/>
          </a:prstGeom>
          <a:solidFill>
            <a:srgbClr val="FFFFFF"/>
          </a:solidFill>
          <a:ln w="25400">
            <a:solidFill>
              <a:srgbClr val="FFB00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57200" y="1463040"/>
            <a:ext cx="2651760" cy="3108960"/>
          </a:xfrm>
          <a:prstGeom prst="rect">
            <a:avLst/>
          </a:prstGeom>
          <a:solidFill>
            <a:srgbClr val="FFFDF5"/>
          </a:solidFill>
          <a:ln/>
        </p:spPr>
      </p:sp>
      <p:sp>
        <p:nvSpPr>
          <p:cNvPr id="6" name="Text 4"/>
          <p:cNvSpPr/>
          <p:nvPr/>
        </p:nvSpPr>
        <p:spPr>
          <a:xfrm>
            <a:off x="457200" y="1508760"/>
            <a:ext cx="26517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003DA6"/>
                </a:solidFill>
              </a:rPr>
              <a:t>Comptant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31520" y="1920240"/>
            <a:ext cx="2103120" cy="274320"/>
          </a:xfrm>
          <a:prstGeom prst="rect">
            <a:avLst/>
          </a:prstGeom>
          <a:solidFill>
            <a:srgbClr val="FFB005"/>
          </a:solidFill>
          <a:ln/>
        </p:spPr>
      </p:sp>
      <p:sp>
        <p:nvSpPr>
          <p:cNvPr id="8" name="Text 6"/>
          <p:cNvSpPr/>
          <p:nvPr/>
        </p:nvSpPr>
        <p:spPr>
          <a:xfrm>
            <a:off x="731520" y="1920240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b="1" dirty="0">
                <a:solidFill>
                  <a:srgbClr val="003DA6"/>
                </a:solidFill>
              </a:rPr>
              <a:t>* Recommande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594360" y="233172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Investissement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594360" y="253288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575 694 $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4360" y="292608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Économies an 1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594360" y="312724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65 230 $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94360" y="352044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Retour simple</a:t>
            </a:r>
            <a:endParaRPr lang="en-US" sz="900" dirty="0"/>
          </a:p>
        </p:txBody>
      </p:sp>
      <p:sp>
        <p:nvSpPr>
          <p:cNvPr id="14" name="Text 12"/>
          <p:cNvSpPr/>
          <p:nvPr/>
        </p:nvSpPr>
        <p:spPr>
          <a:xfrm>
            <a:off x="594360" y="372160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10.0 ans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94360" y="411480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VAN 25 ans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594360" y="431596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222 991 $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383280" y="1463040"/>
            <a:ext cx="2651760" cy="310896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18" name="Text 16"/>
          <p:cNvSpPr/>
          <p:nvPr/>
        </p:nvSpPr>
        <p:spPr>
          <a:xfrm>
            <a:off x="3383280" y="1508760"/>
            <a:ext cx="26517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003DA6"/>
                </a:solidFill>
              </a:rPr>
              <a:t>Financement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520440" y="201168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Taux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520440" y="221284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5.0%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520440" y="260604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Terme</a:t>
            </a:r>
            <a:endParaRPr lang="en-US" sz="900" dirty="0"/>
          </a:p>
        </p:txBody>
      </p:sp>
      <p:sp>
        <p:nvSpPr>
          <p:cNvPr id="22" name="Text 20"/>
          <p:cNvSpPr/>
          <p:nvPr/>
        </p:nvSpPr>
        <p:spPr>
          <a:xfrm>
            <a:off x="3520440" y="280720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10 ans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520440" y="320040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Mensualite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3520440" y="340156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6 106 $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520440" y="379476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Total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3520440" y="399592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732 735 $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09360" y="1463040"/>
            <a:ext cx="2651760" cy="3108960"/>
          </a:xfrm>
          <a:prstGeom prst="rect">
            <a:avLst/>
          </a:prstGeom>
          <a:solidFill>
            <a:srgbClr val="E0E0E0"/>
          </a:solidFill>
          <a:ln/>
        </p:spPr>
      </p:sp>
      <p:sp>
        <p:nvSpPr>
          <p:cNvPr id="28" name="Text 26"/>
          <p:cNvSpPr/>
          <p:nvPr/>
        </p:nvSpPr>
        <p:spPr>
          <a:xfrm>
            <a:off x="6309360" y="1508760"/>
            <a:ext cx="26517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003DA6"/>
                </a:solidFill>
              </a:rPr>
              <a:t>Location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46520" y="201168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Taux</a:t>
            </a:r>
            <a:endParaRPr lang="en-US" sz="900" dirty="0"/>
          </a:p>
        </p:txBody>
      </p:sp>
      <p:sp>
        <p:nvSpPr>
          <p:cNvPr id="30" name="Text 28"/>
          <p:cNvSpPr/>
          <p:nvPr/>
        </p:nvSpPr>
        <p:spPr>
          <a:xfrm>
            <a:off x="6446520" y="221284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7.0%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46520" y="260604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Terme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6446520" y="280720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15 ans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46520" y="320040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Mensualite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6446520" y="340156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13 267 $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46520" y="3794760"/>
            <a:ext cx="23774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900" dirty="0">
                <a:solidFill>
                  <a:srgbClr val="666666"/>
                </a:solidFill>
              </a:rPr>
              <a:t>Total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6446520" y="3995928"/>
            <a:ext cx="2377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333333"/>
                </a:solidFill>
              </a:rPr>
              <a:t>2 388 007 $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57200" y="466344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666666"/>
                </a:solidFill>
              </a:rPr>
              <a:t>Les taux presentes sont indicatifs et sujets a approbation de credit. Consultez votre institution financiere.</a:t>
            </a:r>
            <a:endParaRPr lang="en-US" sz="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kWh Québec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solaire - Centre de Distribution Terrebonne</dc:title>
  <dc:subject>Proposition commerciale solaire + stockage</dc:subject>
  <dc:creator>kWh Québec</dc:creator>
  <cp:lastModifiedBy>kWh Québec</cp:lastModifiedBy>
  <cp:revision>1</cp:revision>
  <dcterms:created xsi:type="dcterms:W3CDTF">2026-02-17T21:06:44Z</dcterms:created>
  <dcterms:modified xsi:type="dcterms:W3CDTF">2026-02-17T21:06:44Z</dcterms:modified>
</cp:coreProperties>
</file>